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1" r:id="rId1"/>
    <p:sldMasterId id="2147483672" r:id="rId2"/>
  </p:sldMasterIdLst>
  <p:notesMasterIdLst>
    <p:notesMasterId r:id="rId18"/>
  </p:notesMasterIdLst>
  <p:sldIdLst>
    <p:sldId id="256" r:id="rId3"/>
    <p:sldId id="257" r:id="rId4"/>
    <p:sldId id="258" r:id="rId5"/>
    <p:sldId id="277" r:id="rId6"/>
    <p:sldId id="278" r:id="rId7"/>
    <p:sldId id="259" r:id="rId8"/>
    <p:sldId id="261" r:id="rId9"/>
    <p:sldId id="263" r:id="rId10"/>
    <p:sldId id="279" r:id="rId11"/>
    <p:sldId id="268" r:id="rId12"/>
    <p:sldId id="280" r:id="rId13"/>
    <p:sldId id="284" r:id="rId14"/>
    <p:sldId id="262" r:id="rId15"/>
    <p:sldId id="281" r:id="rId16"/>
    <p:sldId id="282" r:id="rId17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Georgia" panose="02040502050405020303" pitchFamily="18" charset="0"/>
      <p:regular r:id="rId23"/>
      <p:bold r:id="rId24"/>
      <p:italic r:id="rId25"/>
      <p:boldItalic r:id="rId26"/>
    </p:embeddedFont>
    <p:embeddedFont>
      <p:font typeface="Lato" panose="020F0502020204030203" pitchFamily="34" charset="77"/>
      <p:regular r:id="rId27"/>
      <p:bold r:id="rId28"/>
      <p:italic r:id="rId29"/>
      <p:boldItalic r:id="rId30"/>
    </p:embeddedFont>
    <p:embeddedFont>
      <p:font typeface="Raleway" panose="020B0003030101060003" pitchFamily="34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596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768F820-D743-7787-8562-EB12F0DDB5B1}" name="Becky Taylor - BTPA" initials="BTB" userId="S::becky@btaylorpa.com::08e5f0ee-c6b5-451d-b72f-5c08b76c004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DC5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42"/>
    <p:restoredTop sz="94694"/>
  </p:normalViewPr>
  <p:slideViewPr>
    <p:cSldViewPr snapToGrid="0">
      <p:cViewPr varScale="1">
        <p:scale>
          <a:sx n="148" d="100"/>
          <a:sy n="148" d="100"/>
        </p:scale>
        <p:origin x="192" y="304"/>
      </p:cViewPr>
      <p:guideLst>
        <p:guide orient="horz" pos="1596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9" Type="http://schemas.microsoft.com/office/2018/10/relationships/authors" Target="authors.xml"/><Relationship Id="rId21" Type="http://schemas.openxmlformats.org/officeDocument/2006/relationships/font" Target="fonts/font3.fntdata"/><Relationship Id="rId34" Type="http://schemas.openxmlformats.org/officeDocument/2006/relationships/font" Target="fonts/font1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7.fntdata"/><Relationship Id="rId33" Type="http://schemas.openxmlformats.org/officeDocument/2006/relationships/font" Target="fonts/font15.fntdata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6.fntdata"/><Relationship Id="rId32" Type="http://schemas.openxmlformats.org/officeDocument/2006/relationships/font" Target="fonts/font14.fntdata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AF5dMfJEuthlQmRfR8yTe3fKht8W_zVGhf8x-CLu40w/edit?usp=sharing" TargetMode="External"/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vrpc.org/webmaps/bikestress/" TargetMode="External"/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Relationship Id="rId4" Type="http://schemas.openxmlformats.org/officeDocument/2006/relationships/hyperlink" Target="https://walk.dvrpc.org/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10974adef8b_0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10974adef8b_0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Hello, thank you so much for you time today to discuss a project that will be complete transformative to the Capital County.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https://docs.google.com/document/d/1AF5dMfJEuthlQmRfR8yTe3fKht8W_zVGhf8x-CLu40w/edit?usp=sharing</a:t>
            </a:r>
            <a:r>
              <a:rPr lang="en"/>
              <a:t> - Outline here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Design guidance for slidedeck: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Font: Raleway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Title: 33 + Bold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Body: Raleway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10974adef8b_0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10974adef8b_0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Ocean City Bridge - NJDOT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Scudder Falls - reflecting the needs of multiple users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Ocean City Bridge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Transformative transportation projects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ADA &amp; the Bike Boom… 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1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Commitment to Communities</a:t>
            </a:r>
            <a:endParaRPr sz="21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974adef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974adef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04e311af6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04e311af60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da87ad4e36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da87ad4e36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Today's discussion is about a proposed biking and walking bridge over I-295, connecting northern and southern Lawrence Township via the Johnson Trolley Line, from the Lawrence Hopewell Trail in northern Lawrence 	through Rider University in the southern 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  <a:p>
            <a:r>
              <a:rPr lang="en-US" sz="1100" b="0" i="1" u="none" strike="noStrike" cap="none" dirty="0">
                <a:solidFill>
                  <a:srgbClr val="000000"/>
                </a:solidFill>
                <a:effectLst/>
                <a:latin typeface="Arial"/>
                <a:ea typeface="Arial"/>
                <a:cs typeface="Arial"/>
                <a:sym typeface="Arial"/>
              </a:rPr>
              <a:t>The interstate is one of the biggest barriers to moving people throughout Lawrence Township.</a:t>
            </a:r>
            <a:endParaRPr lang="en-US" sz="1100" b="0" i="0" u="none" strike="noStrike" cap="none" dirty="0">
              <a:solidFill>
                <a:srgbClr val="000000"/>
              </a:solidFill>
              <a:effectLst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62088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10974adef8b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10974adef8b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87166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g10974adef8b_0_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5" name="Google Shape;175;g10974adef8b_0_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</a:rPr>
              <a:t>ANIMATED SLIDE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lang="en" u="sng" dirty="0">
              <a:solidFill>
                <a:schemeClr val="hlink"/>
              </a:solidFill>
              <a:hlinkClick r:id="rId3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 dirty="0">
                <a:solidFill>
                  <a:schemeClr val="hlink"/>
                </a:solidFill>
                <a:hlinkClick r:id="rId3"/>
              </a:rPr>
              <a:t>https://www.dvrpc.org/webmaps/bikestress/</a:t>
            </a:r>
            <a:r>
              <a:rPr lang="en" dirty="0">
                <a:solidFill>
                  <a:schemeClr val="dk1"/>
                </a:solidFill>
              </a:rPr>
              <a:t>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You can see from the level of stress analysis that the interstate is a barrier to movement.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Data point - can we figure out the population on either side of the interstate → does this divide the county population-wise? </a:t>
            </a:r>
            <a:endParaRPr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</a:rPr>
              <a:t>Visual: Map showing how many vehicular interchanges vs. bicycle/pedestrian crossings around I-295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b="1" dirty="0">
                <a:solidFill>
                  <a:schemeClr val="dk1"/>
                </a:solidFill>
              </a:rPr>
              <a:t>Reed Road</a:t>
            </a:r>
            <a:endParaRPr b="1"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b="1" dirty="0">
                <a:solidFill>
                  <a:schemeClr val="dk1"/>
                </a:solidFill>
              </a:rPr>
              <a:t>Franklin Corner Road </a:t>
            </a:r>
            <a:endParaRPr b="1"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b="1" dirty="0">
                <a:solidFill>
                  <a:schemeClr val="dk1"/>
                </a:solidFill>
              </a:rPr>
              <a:t>D&amp;R Canal Tow Path </a:t>
            </a:r>
            <a:endParaRPr b="1" dirty="0">
              <a:solidFill>
                <a:schemeClr val="dk1"/>
              </a:solidFill>
            </a:endParaRPr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Char char="-"/>
            </a:pPr>
            <a:r>
              <a:rPr lang="en" b="1" dirty="0">
                <a:solidFill>
                  <a:schemeClr val="dk1"/>
                </a:solidFill>
              </a:rPr>
              <a:t>Youngs Road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b="1" dirty="0">
                <a:solidFill>
                  <a:schemeClr val="dk1"/>
                </a:solidFill>
              </a:rPr>
              <a:t>DVRPC Regional Sidewalk Inventory - </a:t>
            </a:r>
            <a:r>
              <a:rPr lang="en" b="1" u="sng" dirty="0">
                <a:solidFill>
                  <a:schemeClr val="hlink"/>
                </a:solidFill>
                <a:hlinkClick r:id="rId4"/>
              </a:rPr>
              <a:t>https://walk.dvrpc.org/</a:t>
            </a:r>
            <a:r>
              <a:rPr lang="en" b="1" dirty="0">
                <a:solidFill>
                  <a:schemeClr val="dk1"/>
                </a:solidFill>
              </a:rPr>
              <a:t> </a:t>
            </a:r>
            <a:endParaRPr b="1" dirty="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10819e7690c_1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10819e7690c_1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000" b="1">
              <a:solidFill>
                <a:schemeClr val="dk1"/>
              </a:solidFill>
            </a:endParaRPr>
          </a:p>
          <a:p>
            <a:pPr marL="457200" lvl="0" indent="-2921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</a:rPr>
              <a:t>This infrastructure makes it difficult to for communities to access either side of 295. </a:t>
            </a:r>
            <a:endParaRPr sz="1000">
              <a:solidFill>
                <a:schemeClr val="dk1"/>
              </a:solidFill>
            </a:endParaRPr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Char char="●"/>
            </a:pPr>
            <a:r>
              <a:rPr lang="en" sz="1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Links to the amenities that exist only north of I-295, ensuring that everyone has access to them. </a:t>
            </a:r>
            <a:endParaRPr sz="1000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10974adef8b_0_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10974adef8b_0_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Today we’d like to talk to you about an opportunity to create a community connection across Mercer County along the former ROW of the Johnson Trolley Line.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This segment of trail will connect Trenton, through Ewing, to Lawrence Township and beyond - creating safe connections for children to walk to school, people to bike to work, and neighbors to be able to travel without the use of a vehicle.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As you have said in the past,</a:t>
            </a:r>
            <a:r>
              <a:rPr lang="en" i="1">
                <a:solidFill>
                  <a:schemeClr val="dk1"/>
                </a:solidFill>
              </a:rPr>
              <a:t> “transportation is not just about cars &amp; trucks &amp; rails → it’s about moving people”</a:t>
            </a:r>
            <a:r>
              <a:rPr lang="en">
                <a:solidFill>
                  <a:schemeClr val="dk1"/>
                </a:solidFill>
              </a:rPr>
              <a:t> and this project will do that and more. 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087413e34d_1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087413e34d_1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In conversation with members of the community and bordering towns we’ve received really positive feedback with vocal support from a variety of organizations and communities.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highlight>
                  <a:srgbClr val="FFFF00"/>
                </a:highlight>
              </a:rPr>
              <a:t>Who might be missing from here???</a:t>
            </a:r>
            <a:endParaRPr b="1">
              <a:solidFill>
                <a:schemeClr val="dk1"/>
              </a:solidFill>
              <a:highlight>
                <a:srgbClr val="FFFF00"/>
              </a:highlight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2" name="Google Shape;12;p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1" name="Google Shape;61;p1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2" name="Google Shape;62;p1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3" name="Google Shape;63;p11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64" name="Google Shape;64;p11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5" name="Google Shape;65;p1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 txBox="1">
            <a:spLocks noGrp="1"/>
          </p:cNvSpPr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19"/>
          <p:cNvSpPr txBox="1">
            <a:spLocks noGrp="1"/>
          </p:cNvSpPr>
          <p:nvPr>
            <p:ph type="body" idx="1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2"/>
          </p:nvPr>
        </p:nvSpPr>
        <p:spPr>
          <a:xfrm>
            <a:off x="629841" y="1878806"/>
            <a:ext cx="38685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body" idx="3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None/>
              <a:defRPr sz="1500" b="1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 b="1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 b="1"/>
            </a:lvl9pPr>
          </a:lstStyle>
          <a:p>
            <a:endParaRPr/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4"/>
          </p:nvPr>
        </p:nvSpPr>
        <p:spPr>
          <a:xfrm>
            <a:off x="4629150" y="1878806"/>
            <a:ext cx="3887400" cy="2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19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19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0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0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0" name="Google Shape;120;p20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1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1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1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2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27" name="Google Shape;127;p22"/>
          <p:cNvSpPr txBox="1">
            <a:spLocks noGrp="1"/>
          </p:cNvSpPr>
          <p:nvPr>
            <p:ph type="body" idx="1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810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619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Char char="•"/>
              <a:defRPr sz="2100"/>
            </a:lvl2pPr>
            <a:lvl3pPr marL="1371600" lvl="2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4pPr>
            <a:lvl5pPr marL="2286000" lvl="4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5pPr>
            <a:lvl6pPr marL="2743200" lvl="5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6pPr>
            <a:lvl7pPr marL="3200400" lvl="6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7pPr>
            <a:lvl8pPr marL="3657600" lvl="7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8pPr>
            <a:lvl9pPr marL="4114800" lvl="8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Char char="•"/>
              <a:defRPr sz="1500"/>
            </a:lvl9pPr>
          </a:lstStyle>
          <a:p>
            <a:endParaRPr/>
          </a:p>
        </p:txBody>
      </p:sp>
      <p:sp>
        <p:nvSpPr>
          <p:cNvPr id="128" name="Google Shape;128;p22"/>
          <p:cNvSpPr txBox="1">
            <a:spLocks noGrp="1"/>
          </p:cNvSpPr>
          <p:nvPr>
            <p:ph type="body" idx="2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29" name="Google Shape;129;p22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0" name="Google Shape;130;p22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2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3"/>
          <p:cNvSpPr txBox="1">
            <a:spLocks noGrp="1"/>
          </p:cNvSpPr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b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4" name="Google Shape;134;p23"/>
          <p:cNvSpPr>
            <a:spLocks noGrp="1"/>
          </p:cNvSpPr>
          <p:nvPr>
            <p:ph type="pic" idx="2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5" name="Google Shape;135;p23"/>
          <p:cNvSpPr txBox="1">
            <a:spLocks noGrp="1"/>
          </p:cNvSpPr>
          <p:nvPr>
            <p:ph type="body" idx="1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2286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1pPr>
            <a:lvl2pPr marL="914400" lvl="1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None/>
              <a:defRPr sz="1100"/>
            </a:lvl2pPr>
            <a:lvl3pPr marL="1371600" lvl="2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3pPr>
            <a:lvl4pPr marL="1828800" lvl="3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4pPr>
            <a:lvl5pPr marL="2286000" lvl="4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5pPr>
            <a:lvl6pPr marL="2743200" lvl="5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6pPr>
            <a:lvl7pPr marL="3200400" lvl="6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7pPr>
            <a:lvl8pPr marL="3657600" lvl="7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8pPr>
            <a:lvl9pPr marL="4114800" lvl="8" indent="-2286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None/>
              <a:defRPr sz="800"/>
            </a:lvl9pPr>
          </a:lstStyle>
          <a:p>
            <a:endParaRPr/>
          </a:p>
        </p:txBody>
      </p:sp>
      <p:sp>
        <p:nvSpPr>
          <p:cNvPr id="136" name="Google Shape;136;p2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2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p2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4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24"/>
          <p:cNvSpPr txBox="1">
            <a:spLocks noGrp="1"/>
          </p:cNvSpPr>
          <p:nvPr>
            <p:ph type="body" idx="1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24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24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24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5"/>
          <p:cNvSpPr txBox="1">
            <a:spLocks noGrp="1"/>
          </p:cNvSpPr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25"/>
          <p:cNvSpPr txBox="1">
            <a:spLocks noGrp="1"/>
          </p:cNvSpPr>
          <p:nvPr>
            <p:ph type="body" idx="1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lvl="0" indent="-31750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1pPr>
            <a:lvl2pPr marL="914400" lvl="1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2pPr>
            <a:lvl3pPr marL="137160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3pPr>
            <a:lvl4pPr marL="182880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4pPr>
            <a:lvl5pPr marL="228600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5pPr>
            <a:lvl6pPr marL="274320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6pPr>
            <a:lvl7pPr marL="320040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7pPr>
            <a:lvl8pPr marL="365760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8pPr>
            <a:lvl9pPr marL="411480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Char char="•"/>
              <a:defRPr/>
            </a:lvl9pPr>
          </a:lstStyle>
          <a:p>
            <a:endParaRPr/>
          </a:p>
        </p:txBody>
      </p:sp>
      <p:sp>
        <p:nvSpPr>
          <p:cNvPr id="148" name="Google Shape;148;p25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5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25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8" name="Google Shape;18;p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Google Shape;22;p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" name="Google Shape;23;p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4" name="Google Shape;24;p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5" name="Google Shape;25;p4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" name="Google Shape;29;p5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0" name="Google Shape;30;p5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1" name="Google Shape;31;p5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6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0" name="Google Shape;40;p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lt2"/>
        </a:solid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Google Shape;45;p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6" name="Google Shape;46;p8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50" name="Google Shape;5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p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p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3" name="Google Shape;53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4" name="Google Shape;54;p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6" name="Google Shape;56;p10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57" name="Google Shape;57;p1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8" name="Google Shape;58;p10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59" name="Google Shape;59;p1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3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>
            <a:endParaRPr/>
          </a:p>
        </p:txBody>
      </p:sp>
      <p:sp>
        <p:nvSpPr>
          <p:cNvPr id="70" name="Google Shape;70;p13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t" anchorCtr="0">
            <a:noAutofit/>
          </a:bodyPr>
          <a:lstStyle>
            <a:lvl1pPr marL="457200" marR="0" lvl="0" indent="-36195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sz="21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2385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sz="15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13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2" name="Google Shape;72;p13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100"/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3" name="Google Shape;73;p13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9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4.png"/><Relationship Id="rId3" Type="http://schemas.openxmlformats.org/officeDocument/2006/relationships/image" Target="../media/image21.jpg"/><Relationship Id="rId7" Type="http://schemas.openxmlformats.org/officeDocument/2006/relationships/image" Target="../media/image25.png"/><Relationship Id="rId12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4.png"/><Relationship Id="rId11" Type="http://schemas.openxmlformats.org/officeDocument/2006/relationships/image" Target="../media/image27.png"/><Relationship Id="rId5" Type="http://schemas.openxmlformats.org/officeDocument/2006/relationships/image" Target="../media/image23.png"/><Relationship Id="rId15" Type="http://schemas.openxmlformats.org/officeDocument/2006/relationships/image" Target="../media/image8.jpg"/><Relationship Id="rId10" Type="http://schemas.openxmlformats.org/officeDocument/2006/relationships/image" Target="../media/image7.jpg"/><Relationship Id="rId4" Type="http://schemas.openxmlformats.org/officeDocument/2006/relationships/image" Target="../media/image22.png"/><Relationship Id="rId9" Type="http://schemas.openxmlformats.org/officeDocument/2006/relationships/image" Target="../media/image26.png"/><Relationship Id="rId14" Type="http://schemas.openxmlformats.org/officeDocument/2006/relationships/image" Target="../media/image5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image" Target="../media/image30.jp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.png"/><Relationship Id="rId11" Type="http://schemas.openxmlformats.org/officeDocument/2006/relationships/image" Target="../media/image8.jpg"/><Relationship Id="rId5" Type="http://schemas.openxmlformats.org/officeDocument/2006/relationships/image" Target="../media/image32.jpg"/><Relationship Id="rId10" Type="http://schemas.openxmlformats.org/officeDocument/2006/relationships/image" Target="../media/image7.jpg"/><Relationship Id="rId4" Type="http://schemas.openxmlformats.org/officeDocument/2006/relationships/image" Target="../media/image31.jpg"/><Relationship Id="rId9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4.png"/><Relationship Id="rId7" Type="http://schemas.openxmlformats.org/officeDocument/2006/relationships/image" Target="../media/image8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jpg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1.png"/><Relationship Id="rId4" Type="http://schemas.openxmlformats.org/officeDocument/2006/relationships/image" Target="../media/image4.pn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10" Type="http://schemas.openxmlformats.org/officeDocument/2006/relationships/image" Target="../media/image13.jp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4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5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10" Type="http://schemas.openxmlformats.org/officeDocument/2006/relationships/image" Target="../media/image17.jpg"/><Relationship Id="rId4" Type="http://schemas.openxmlformats.org/officeDocument/2006/relationships/image" Target="../media/image4.png"/><Relationship Id="rId9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18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png"/><Relationship Id="rId7" Type="http://schemas.openxmlformats.org/officeDocument/2006/relationships/image" Target="../media/image7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image" Target="../media/image4.png"/><Relationship Id="rId9" Type="http://schemas.openxmlformats.org/officeDocument/2006/relationships/image" Target="../media/image2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AF163C-95C0-2B47-B9AB-96EE6E6F80F8}"/>
              </a:ext>
            </a:extLst>
          </p:cNvPr>
          <p:cNvSpPr/>
          <p:nvPr/>
        </p:nvSpPr>
        <p:spPr>
          <a:xfrm>
            <a:off x="4099" y="2177"/>
            <a:ext cx="3431625" cy="5141323"/>
          </a:xfrm>
          <a:prstGeom prst="rect">
            <a:avLst/>
          </a:prstGeom>
          <a:solidFill>
            <a:srgbClr val="8DC5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Google Shape;157;p26"/>
          <p:cNvSpPr txBox="1">
            <a:spLocks noGrp="1"/>
          </p:cNvSpPr>
          <p:nvPr>
            <p:ph type="ctrTitle" idx="4294967295"/>
          </p:nvPr>
        </p:nvSpPr>
        <p:spPr>
          <a:xfrm>
            <a:off x="516468" y="702730"/>
            <a:ext cx="2804956" cy="1966632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400" b="1" dirty="0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  <a:endParaRPr sz="4400" b="1" dirty="0">
              <a:solidFill>
                <a:schemeClr val="lt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8" name="Google Shape;158;p26"/>
          <p:cNvSpPr txBox="1">
            <a:spLocks noGrp="1"/>
          </p:cNvSpPr>
          <p:nvPr>
            <p:ph type="subTitle" idx="4294967295"/>
          </p:nvPr>
        </p:nvSpPr>
        <p:spPr>
          <a:xfrm>
            <a:off x="457767" y="2837328"/>
            <a:ext cx="2729185" cy="2343403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95250" indent="0">
              <a:buNone/>
            </a:pPr>
            <a:r>
              <a:rPr lang="en-US" sz="2800" dirty="0">
                <a:latin typeface="Raleway" panose="020B0003030101060003" pitchFamily="34" charset="0"/>
              </a:rPr>
              <a:t>A bridge to connect people and communities </a:t>
            </a:r>
          </a:p>
        </p:txBody>
      </p:sp>
      <p:pic>
        <p:nvPicPr>
          <p:cNvPr id="5" name="Picture 4" descr="Cars driving on a highway&#10;&#10;Description automatically generated with low confidence">
            <a:extLst>
              <a:ext uri="{FF2B5EF4-FFF2-40B4-BE49-F238E27FC236}">
                <a16:creationId xmlns:a16="http://schemas.microsoft.com/office/drawing/2014/main" id="{2FDCCF09-F466-2046-B37B-500F8EE006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6631" y="2669362"/>
            <a:ext cx="5334000" cy="2247900"/>
          </a:xfrm>
          <a:prstGeom prst="rect">
            <a:avLst/>
          </a:prstGeom>
        </p:spPr>
      </p:pic>
      <p:pic>
        <p:nvPicPr>
          <p:cNvPr id="11" name="Picture 10" descr="A picture containing outdoor, ground&#10;&#10;Description automatically generated">
            <a:extLst>
              <a:ext uri="{FF2B5EF4-FFF2-40B4-BE49-F238E27FC236}">
                <a16:creationId xmlns:a16="http://schemas.microsoft.com/office/drawing/2014/main" id="{7C454859-488D-1648-830A-D0C239F2C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26631" y="195097"/>
            <a:ext cx="5334000" cy="22479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38"/>
          <p:cNvSpPr txBox="1">
            <a:spLocks noGrp="1"/>
          </p:cNvSpPr>
          <p:nvPr>
            <p:ph type="title"/>
          </p:nvPr>
        </p:nvSpPr>
        <p:spPr>
          <a:xfrm>
            <a:off x="451263" y="22300"/>
            <a:ext cx="8752674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Raleway"/>
                <a:sym typeface="Arial"/>
              </a:rPr>
              <a:t>Support is widespread across the county</a:t>
            </a:r>
            <a:endParaRPr b="1" dirty="0">
              <a:solidFill>
                <a:schemeClr val="tx1"/>
              </a:solidFill>
              <a:latin typeface="Raleway"/>
              <a:sym typeface="Arial"/>
            </a:endParaRPr>
          </a:p>
        </p:txBody>
      </p:sp>
      <p:pic>
        <p:nvPicPr>
          <p:cNvPr id="252" name="Google Shape;252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096015" y="3870810"/>
            <a:ext cx="1169681" cy="81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91694" y="2515417"/>
            <a:ext cx="772161" cy="92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56" name="Google Shape;25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39065" y="2389769"/>
            <a:ext cx="823885" cy="105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7" name="Google Shape;257;p3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51340" y="2660620"/>
            <a:ext cx="1511763" cy="50958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8" name="Google Shape;258;p3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62001" y="3365162"/>
            <a:ext cx="985250" cy="1722882"/>
          </a:xfrm>
          <a:prstGeom prst="rect">
            <a:avLst/>
          </a:prstGeom>
          <a:noFill/>
          <a:ln>
            <a:noFill/>
          </a:ln>
        </p:spPr>
      </p:pic>
      <p:pic>
        <p:nvPicPr>
          <p:cNvPr id="259" name="Google Shape;259;p3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905337" y="2292384"/>
            <a:ext cx="1316650" cy="13166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60" name="Google Shape;260;p3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750482" y="3870810"/>
            <a:ext cx="1718668" cy="859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1" name="Google Shape;261;p3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70705" y="2487900"/>
            <a:ext cx="1143668" cy="925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62" name="Google Shape;262;p38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1548491" y="3753534"/>
            <a:ext cx="1025820" cy="102582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38"/>
          <p:cNvPicPr preferRelativeResize="0"/>
          <p:nvPr/>
        </p:nvPicPr>
        <p:blipFill>
          <a:blip r:embed="rId12">
            <a:alphaModFix/>
          </a:blip>
          <a:stretch>
            <a:fillRect/>
          </a:stretch>
        </p:blipFill>
        <p:spPr>
          <a:xfrm>
            <a:off x="4873761" y="1037993"/>
            <a:ext cx="1091930" cy="1051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8"/>
          <p:cNvPicPr preferRelativeResize="0"/>
          <p:nvPr/>
        </p:nvPicPr>
        <p:blipFill>
          <a:blip r:embed="rId13">
            <a:alphaModFix/>
          </a:blip>
          <a:stretch>
            <a:fillRect/>
          </a:stretch>
        </p:blipFill>
        <p:spPr>
          <a:xfrm>
            <a:off x="966536" y="1151574"/>
            <a:ext cx="1930939" cy="814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55" name="Google Shape;255;p38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6505340" y="1193285"/>
            <a:ext cx="1549098" cy="727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3" name="Google Shape;263;p38"/>
          <p:cNvPicPr preferRelativeResize="0"/>
          <p:nvPr/>
        </p:nvPicPr>
        <p:blipFill>
          <a:blip r:embed="rId15">
            <a:alphaModFix/>
          </a:blip>
          <a:stretch>
            <a:fillRect/>
          </a:stretch>
        </p:blipFill>
        <p:spPr>
          <a:xfrm>
            <a:off x="3298449" y="1067568"/>
            <a:ext cx="1025819" cy="102581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245;p37">
            <a:extLst>
              <a:ext uri="{FF2B5EF4-FFF2-40B4-BE49-F238E27FC236}">
                <a16:creationId xmlns:a16="http://schemas.microsoft.com/office/drawing/2014/main" id="{7B08C1AD-6C19-D546-8C24-88784C16863B}"/>
              </a:ext>
            </a:extLst>
          </p:cNvPr>
          <p:cNvSpPr txBox="1">
            <a:spLocks/>
          </p:cNvSpPr>
          <p:nvPr/>
        </p:nvSpPr>
        <p:spPr>
          <a:xfrm>
            <a:off x="1172550" y="3744584"/>
            <a:ext cx="6798900" cy="32634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Aft>
                <a:spcPts val="300"/>
              </a:spcAft>
              <a:buSzPts val="1400"/>
              <a:buFont typeface="Arial" panose="020B0604020202020204" pitchFamily="34" charset="0"/>
              <a:buChar char="•"/>
            </a:pPr>
            <a:endParaRPr lang="en-US" sz="1600" dirty="0">
              <a:latin typeface="Raleway" panose="020B0003030101060003" pitchFamily="34" charset="0"/>
            </a:endParaRPr>
          </a:p>
        </p:txBody>
      </p:sp>
      <p:sp>
        <p:nvSpPr>
          <p:cNvPr id="4" name="Google Shape;250;p38">
            <a:extLst>
              <a:ext uri="{FF2B5EF4-FFF2-40B4-BE49-F238E27FC236}">
                <a16:creationId xmlns:a16="http://schemas.microsoft.com/office/drawing/2014/main" id="{FAE6F418-6FF8-EE49-AC75-E868C044C78E}"/>
              </a:ext>
            </a:extLst>
          </p:cNvPr>
          <p:cNvSpPr txBox="1">
            <a:spLocks/>
          </p:cNvSpPr>
          <p:nvPr/>
        </p:nvSpPr>
        <p:spPr>
          <a:xfrm>
            <a:off x="451263" y="22300"/>
            <a:ext cx="8752674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300" b="1" dirty="0">
                <a:latin typeface="Raleway"/>
                <a:ea typeface="Raleway"/>
                <a:cs typeface="Raleway"/>
                <a:sym typeface="Raleway"/>
              </a:rPr>
              <a:t>A shovel-worthy project</a:t>
            </a:r>
          </a:p>
        </p:txBody>
      </p:sp>
      <p:sp>
        <p:nvSpPr>
          <p:cNvPr id="5" name="Google Shape;165;p27">
            <a:extLst>
              <a:ext uri="{FF2B5EF4-FFF2-40B4-BE49-F238E27FC236}">
                <a16:creationId xmlns:a16="http://schemas.microsoft.com/office/drawing/2014/main" id="{DF66F30A-9498-7D4E-9C9E-95359DBB9813}"/>
              </a:ext>
            </a:extLst>
          </p:cNvPr>
          <p:cNvSpPr txBox="1">
            <a:spLocks/>
          </p:cNvSpPr>
          <p:nvPr/>
        </p:nvSpPr>
        <p:spPr>
          <a:xfrm>
            <a:off x="488046" y="962176"/>
            <a:ext cx="4215253" cy="3118754"/>
          </a:xfrm>
          <a:prstGeom prst="rect">
            <a:avLst/>
          </a:prstGeom>
        </p:spPr>
        <p:txBody>
          <a:bodyPr spcFirstLastPara="1" wrap="square" lIns="68575" tIns="34275" rIns="68575" bIns="34275" numCol="1" spcCol="1828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Aft>
                <a:spcPts val="9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Promotes &amp; Improves safety for all road users, particularly vulnerable road users</a:t>
            </a:r>
          </a:p>
          <a:p>
            <a:pPr marL="285750" indent="-285750">
              <a:spcAft>
                <a:spcPts val="9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Makes streets and other transportation facilities accessible to all users and compliant with Americans with Disabilities Act</a:t>
            </a:r>
          </a:p>
          <a:p>
            <a:pPr marL="285750" indent="-285750">
              <a:spcAft>
                <a:spcPts val="9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Addresses environmental impacts from stormwater runoff to greenhouse gas emissions</a:t>
            </a:r>
          </a:p>
          <a:p>
            <a:pPr marL="285750" indent="-285750">
              <a:spcAft>
                <a:spcPts val="900"/>
              </a:spcAft>
              <a:buSzPts val="1400"/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Regional project that benefits people throughout the County and connects multiple communities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1422E368-7D07-6744-8A7B-A4E7FE747BD5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7" name="Google Shape;251;p38">
              <a:extLst>
                <a:ext uri="{FF2B5EF4-FFF2-40B4-BE49-F238E27FC236}">
                  <a16:creationId xmlns:a16="http://schemas.microsoft.com/office/drawing/2014/main" id="{55A14589-2E03-084B-9C33-785EA1067520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54;p38">
              <a:extLst>
                <a:ext uri="{FF2B5EF4-FFF2-40B4-BE49-F238E27FC236}">
                  <a16:creationId xmlns:a16="http://schemas.microsoft.com/office/drawing/2014/main" id="{7233F927-62D6-C343-8850-4A72243A45C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55;p38">
              <a:extLst>
                <a:ext uri="{FF2B5EF4-FFF2-40B4-BE49-F238E27FC236}">
                  <a16:creationId xmlns:a16="http://schemas.microsoft.com/office/drawing/2014/main" id="{E98C12DD-AF54-284E-BF49-4011E1A2F93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59;p38">
              <a:extLst>
                <a:ext uri="{FF2B5EF4-FFF2-40B4-BE49-F238E27FC236}">
                  <a16:creationId xmlns:a16="http://schemas.microsoft.com/office/drawing/2014/main" id="{8B633309-F92F-C843-A0A4-3619A7889B49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61;p38">
              <a:extLst>
                <a:ext uri="{FF2B5EF4-FFF2-40B4-BE49-F238E27FC236}">
                  <a16:creationId xmlns:a16="http://schemas.microsoft.com/office/drawing/2014/main" id="{66E3EDFC-EA78-A047-8889-CE07058F9996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63;p38">
              <a:extLst>
                <a:ext uri="{FF2B5EF4-FFF2-40B4-BE49-F238E27FC236}">
                  <a16:creationId xmlns:a16="http://schemas.microsoft.com/office/drawing/2014/main" id="{426B4154-49BA-DE4C-9092-0CEB3C369363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3" name="Google Shape;157;p26">
            <a:extLst>
              <a:ext uri="{FF2B5EF4-FFF2-40B4-BE49-F238E27FC236}">
                <a16:creationId xmlns:a16="http://schemas.microsoft.com/office/drawing/2014/main" id="{7949BB3E-46FB-784E-B5EA-16F1115DD625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417266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38D5F76-9C14-F44A-A7D9-D858D5B0DA89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A person pushing a person in a wheelchair&#10;&#10;Description automatically generated with medium confidence">
            <a:extLst>
              <a:ext uri="{FF2B5EF4-FFF2-40B4-BE49-F238E27FC236}">
                <a16:creationId xmlns:a16="http://schemas.microsoft.com/office/drawing/2014/main" id="{3443EF69-F264-A645-9BE9-D2FCAE3415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840548" y="1049049"/>
            <a:ext cx="3809050" cy="3263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2993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250;p38">
            <a:extLst>
              <a:ext uri="{FF2B5EF4-FFF2-40B4-BE49-F238E27FC236}">
                <a16:creationId xmlns:a16="http://schemas.microsoft.com/office/drawing/2014/main" id="{81A35C21-D789-F046-ACE8-99EEED28449E}"/>
              </a:ext>
            </a:extLst>
          </p:cNvPr>
          <p:cNvSpPr txBox="1">
            <a:spLocks/>
          </p:cNvSpPr>
          <p:nvPr/>
        </p:nvSpPr>
        <p:spPr>
          <a:xfrm>
            <a:off x="451263" y="22300"/>
            <a:ext cx="8752674" cy="1446124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300" b="1" dirty="0">
                <a:latin typeface="Raleway"/>
              </a:rPr>
              <a:t>Feasibility study: Done and updated </a:t>
            </a:r>
            <a:br>
              <a:rPr lang="en-US" sz="3300" b="1" dirty="0">
                <a:latin typeface="Raleway"/>
              </a:rPr>
            </a:br>
            <a:r>
              <a:rPr lang="en-US" sz="3300" b="1" dirty="0">
                <a:latin typeface="Raleway"/>
              </a:rPr>
              <a:t>with options 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0C649E6-FA1E-6548-B1ED-07A3237E985C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11" name="Google Shape;251;p38">
              <a:extLst>
                <a:ext uri="{FF2B5EF4-FFF2-40B4-BE49-F238E27FC236}">
                  <a16:creationId xmlns:a16="http://schemas.microsoft.com/office/drawing/2014/main" id="{208A3796-D7C9-0D4E-93DB-678F35895848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54;p38">
              <a:extLst>
                <a:ext uri="{FF2B5EF4-FFF2-40B4-BE49-F238E27FC236}">
                  <a16:creationId xmlns:a16="http://schemas.microsoft.com/office/drawing/2014/main" id="{989FF369-4756-A648-BADD-1F69C3356E45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55;p38">
              <a:extLst>
                <a:ext uri="{FF2B5EF4-FFF2-40B4-BE49-F238E27FC236}">
                  <a16:creationId xmlns:a16="http://schemas.microsoft.com/office/drawing/2014/main" id="{99A32D1A-BD17-5A43-8DCB-AD449866FDB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59;p38">
              <a:extLst>
                <a:ext uri="{FF2B5EF4-FFF2-40B4-BE49-F238E27FC236}">
                  <a16:creationId xmlns:a16="http://schemas.microsoft.com/office/drawing/2014/main" id="{2B299A05-8CE1-A840-B817-45753F8D944D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61;p38">
              <a:extLst>
                <a:ext uri="{FF2B5EF4-FFF2-40B4-BE49-F238E27FC236}">
                  <a16:creationId xmlns:a16="http://schemas.microsoft.com/office/drawing/2014/main" id="{4FE7C51F-8F5A-224B-A032-7CC9604449E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63;p38">
              <a:extLst>
                <a:ext uri="{FF2B5EF4-FFF2-40B4-BE49-F238E27FC236}">
                  <a16:creationId xmlns:a16="http://schemas.microsoft.com/office/drawing/2014/main" id="{E0CB2DD3-B824-7244-BC75-9E048BCE7B1D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7" name="Google Shape;157;p26">
            <a:extLst>
              <a:ext uri="{FF2B5EF4-FFF2-40B4-BE49-F238E27FC236}">
                <a16:creationId xmlns:a16="http://schemas.microsoft.com/office/drawing/2014/main" id="{D3183222-D2A3-5542-BCAF-5C4E29BFD862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417266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F384E03D-B34E-9948-9E2B-17C0613B32CE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7D853843-D58C-C042-AF77-7889FCD22D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9976" y="1333437"/>
            <a:ext cx="6567972" cy="3101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91668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32"/>
          <p:cNvPicPr preferRelativeResize="0"/>
          <p:nvPr/>
        </p:nvPicPr>
        <p:blipFill rotWithShape="1">
          <a:blip r:embed="rId3">
            <a:alphaModFix/>
          </a:blip>
          <a:srcRect r="1351"/>
          <a:stretch/>
        </p:blipFill>
        <p:spPr>
          <a:xfrm>
            <a:off x="4882815" y="878804"/>
            <a:ext cx="3432801" cy="1957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2"/>
          <p:cNvPicPr preferRelativeResize="0"/>
          <p:nvPr/>
        </p:nvPicPr>
        <p:blipFill rotWithShape="1">
          <a:blip r:embed="rId4">
            <a:alphaModFix/>
          </a:blip>
          <a:srcRect t="9891" r="15881" b="5705"/>
          <a:stretch/>
        </p:blipFill>
        <p:spPr>
          <a:xfrm>
            <a:off x="5728681" y="2432877"/>
            <a:ext cx="2927273" cy="1957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32"/>
          <p:cNvPicPr preferRelativeResize="0"/>
          <p:nvPr/>
        </p:nvPicPr>
        <p:blipFill rotWithShape="1">
          <a:blip r:embed="rId5">
            <a:alphaModFix/>
          </a:blip>
          <a:srcRect t="8318" b="19280"/>
          <a:stretch/>
        </p:blipFill>
        <p:spPr>
          <a:xfrm>
            <a:off x="3045251" y="2999835"/>
            <a:ext cx="2542388" cy="138055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250;p38">
            <a:extLst>
              <a:ext uri="{FF2B5EF4-FFF2-40B4-BE49-F238E27FC236}">
                <a16:creationId xmlns:a16="http://schemas.microsoft.com/office/drawing/2014/main" id="{B2C56F00-EC1D-6F4F-B1AA-79B64863DADB}"/>
              </a:ext>
            </a:extLst>
          </p:cNvPr>
          <p:cNvSpPr txBox="1">
            <a:spLocks/>
          </p:cNvSpPr>
          <p:nvPr/>
        </p:nvSpPr>
        <p:spPr>
          <a:xfrm>
            <a:off x="451263" y="22300"/>
            <a:ext cx="749047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300" b="1" dirty="0">
                <a:latin typeface="Raleway"/>
              </a:rPr>
              <a:t>This project reflects NJDOT's values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A54D22-C46C-0C43-9F2D-A45C0CAF55B4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9" name="Google Shape;251;p38">
              <a:extLst>
                <a:ext uri="{FF2B5EF4-FFF2-40B4-BE49-F238E27FC236}">
                  <a16:creationId xmlns:a16="http://schemas.microsoft.com/office/drawing/2014/main" id="{456670D7-0F35-B947-A4B7-17CFC27F907E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54;p38">
              <a:extLst>
                <a:ext uri="{FF2B5EF4-FFF2-40B4-BE49-F238E27FC236}">
                  <a16:creationId xmlns:a16="http://schemas.microsoft.com/office/drawing/2014/main" id="{E30C902B-F635-0A48-AE90-27203D818D11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55;p38">
              <a:extLst>
                <a:ext uri="{FF2B5EF4-FFF2-40B4-BE49-F238E27FC236}">
                  <a16:creationId xmlns:a16="http://schemas.microsoft.com/office/drawing/2014/main" id="{DEFA950F-71DF-F444-A6E0-A7D972073A95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59;p38">
              <a:extLst>
                <a:ext uri="{FF2B5EF4-FFF2-40B4-BE49-F238E27FC236}">
                  <a16:creationId xmlns:a16="http://schemas.microsoft.com/office/drawing/2014/main" id="{88EF8396-9300-C74B-910E-CDCC8AB888BE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61;p38">
              <a:extLst>
                <a:ext uri="{FF2B5EF4-FFF2-40B4-BE49-F238E27FC236}">
                  <a16:creationId xmlns:a16="http://schemas.microsoft.com/office/drawing/2014/main" id="{21DB4287-4B1E-9640-B25D-E8A5495FA6FB}"/>
                </a:ext>
              </a:extLst>
            </p:cNvPr>
            <p:cNvPicPr preferRelativeResize="0"/>
            <p:nvPr/>
          </p:nvPicPr>
          <p:blipFill>
            <a:blip r:embed="rId10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63;p38">
              <a:extLst>
                <a:ext uri="{FF2B5EF4-FFF2-40B4-BE49-F238E27FC236}">
                  <a16:creationId xmlns:a16="http://schemas.microsoft.com/office/drawing/2014/main" id="{CFC787D7-8C8E-B54C-8D9D-00B0FDBB37CA}"/>
                </a:ext>
              </a:extLst>
            </p:cNvPr>
            <p:cNvPicPr preferRelativeResize="0"/>
            <p:nvPr/>
          </p:nvPicPr>
          <p:blipFill>
            <a:blip r:embed="rId11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5" name="Google Shape;157;p26">
            <a:extLst>
              <a:ext uri="{FF2B5EF4-FFF2-40B4-BE49-F238E27FC236}">
                <a16:creationId xmlns:a16="http://schemas.microsoft.com/office/drawing/2014/main" id="{D379CAAD-E9E0-6D40-BDF1-2589E52E7B79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417266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D31FE4B-F571-B248-A033-05277FC807B6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Google Shape;165;p27">
            <a:extLst>
              <a:ext uri="{FF2B5EF4-FFF2-40B4-BE49-F238E27FC236}">
                <a16:creationId xmlns:a16="http://schemas.microsoft.com/office/drawing/2014/main" id="{C4E785DE-84C5-3048-962B-F32B883284D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488046" y="962176"/>
            <a:ext cx="4253727" cy="2229758"/>
          </a:xfrm>
          <a:prstGeom prst="rect">
            <a:avLst/>
          </a:prstGeom>
        </p:spPr>
        <p:txBody>
          <a:bodyPr spcFirstLastPara="1" wrap="square" lIns="68575" tIns="34275" rIns="68575" bIns="34275" numCol="1" spcCol="182880" anchor="t" anchorCtr="0">
            <a:no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Addressing needs of multiple users – like Scudder's Falls Bridge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Transformative transportation projects – like Ocean City Bridge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ADA &amp; bike boom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Commitment to </a:t>
            </a:r>
            <a:br>
              <a:rPr lang="en-US" sz="1600" dirty="0">
                <a:latin typeface="Raleway" panose="020B0003030101060003" pitchFamily="34" charset="0"/>
              </a:rPr>
            </a:br>
            <a:r>
              <a:rPr lang="en-US" sz="1600" dirty="0">
                <a:latin typeface="Raleway" panose="020B0003030101060003" pitchFamily="34" charset="0"/>
              </a:rPr>
              <a:t>communities</a:t>
            </a:r>
            <a:r>
              <a:rPr lang="en-US" dirty="0"/>
              <a:t>	</a:t>
            </a:r>
            <a:r>
              <a:rPr lang="en-US" sz="1600" dirty="0"/>
              <a:t> </a:t>
            </a:r>
            <a:endParaRPr lang="en-US" sz="1600" dirty="0">
              <a:latin typeface="Raleway" panose="020B0003030101060003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erson wearing a helmet and riding a bicycle&#10;&#10;Description automatically generated with low confidence">
            <a:extLst>
              <a:ext uri="{FF2B5EF4-FFF2-40B4-BE49-F238E27FC236}">
                <a16:creationId xmlns:a16="http://schemas.microsoft.com/office/drawing/2014/main" id="{A09EEEE5-AF3B-204B-8DC4-9ACB632893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9278" y="0"/>
            <a:ext cx="3796000" cy="4547007"/>
          </a:xfrm>
          <a:prstGeom prst="rect">
            <a:avLst/>
          </a:prstGeom>
        </p:spPr>
      </p:pic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9A9C8E30-33EE-0142-9818-3939B8397646}"/>
              </a:ext>
            </a:extLst>
          </p:cNvPr>
          <p:cNvSpPr/>
          <p:nvPr/>
        </p:nvSpPr>
        <p:spPr>
          <a:xfrm>
            <a:off x="2314937" y="2852305"/>
            <a:ext cx="3254514" cy="109213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Google Shape;250;p38">
            <a:extLst>
              <a:ext uri="{FF2B5EF4-FFF2-40B4-BE49-F238E27FC236}">
                <a16:creationId xmlns:a16="http://schemas.microsoft.com/office/drawing/2014/main" id="{78C73DF4-9B5C-5D4D-8820-A4917E3D6511}"/>
              </a:ext>
            </a:extLst>
          </p:cNvPr>
          <p:cNvSpPr txBox="1">
            <a:spLocks/>
          </p:cNvSpPr>
          <p:nvPr/>
        </p:nvSpPr>
        <p:spPr>
          <a:xfrm>
            <a:off x="451263" y="22300"/>
            <a:ext cx="749047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300" b="1" dirty="0">
                <a:latin typeface="Raleway"/>
              </a:rPr>
              <a:t>Our ask of you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D9EE83-CD2E-7140-A3FB-B50DEF0338B7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4" name="Google Shape;251;p38">
              <a:extLst>
                <a:ext uri="{FF2B5EF4-FFF2-40B4-BE49-F238E27FC236}">
                  <a16:creationId xmlns:a16="http://schemas.microsoft.com/office/drawing/2014/main" id="{27023013-724E-7D42-9A73-7F98DE714C1C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54;p38">
              <a:extLst>
                <a:ext uri="{FF2B5EF4-FFF2-40B4-BE49-F238E27FC236}">
                  <a16:creationId xmlns:a16="http://schemas.microsoft.com/office/drawing/2014/main" id="{5435A42C-0E80-DA4D-9E64-5A100EF71B26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255;p38">
              <a:extLst>
                <a:ext uri="{FF2B5EF4-FFF2-40B4-BE49-F238E27FC236}">
                  <a16:creationId xmlns:a16="http://schemas.microsoft.com/office/drawing/2014/main" id="{561D276E-2449-AD45-BA5F-9EB179800EAA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59;p38">
              <a:extLst>
                <a:ext uri="{FF2B5EF4-FFF2-40B4-BE49-F238E27FC236}">
                  <a16:creationId xmlns:a16="http://schemas.microsoft.com/office/drawing/2014/main" id="{14D4A163-1B86-644C-99B3-B265BF1213E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61;p38">
              <a:extLst>
                <a:ext uri="{FF2B5EF4-FFF2-40B4-BE49-F238E27FC236}">
                  <a16:creationId xmlns:a16="http://schemas.microsoft.com/office/drawing/2014/main" id="{8124525F-69E7-954E-A885-0524470C0CC4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63;p38">
              <a:extLst>
                <a:ext uri="{FF2B5EF4-FFF2-40B4-BE49-F238E27FC236}">
                  <a16:creationId xmlns:a16="http://schemas.microsoft.com/office/drawing/2014/main" id="{DBBFDB9C-7221-1F46-94A5-A3E816731BB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57;p26">
            <a:extLst>
              <a:ext uri="{FF2B5EF4-FFF2-40B4-BE49-F238E27FC236}">
                <a16:creationId xmlns:a16="http://schemas.microsoft.com/office/drawing/2014/main" id="{AB7F17C7-6573-9446-9E11-4E87C03D3FB2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417266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D08D9F-E316-754C-A274-EC17CEF464B5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165;p27">
            <a:extLst>
              <a:ext uri="{FF2B5EF4-FFF2-40B4-BE49-F238E27FC236}">
                <a16:creationId xmlns:a16="http://schemas.microsoft.com/office/drawing/2014/main" id="{11D96EF8-82D1-2744-A02D-8934B1AD0FB1}"/>
              </a:ext>
            </a:extLst>
          </p:cNvPr>
          <p:cNvSpPr txBox="1">
            <a:spLocks/>
          </p:cNvSpPr>
          <p:nvPr/>
        </p:nvSpPr>
        <p:spPr>
          <a:xfrm>
            <a:off x="488046" y="962176"/>
            <a:ext cx="3923087" cy="2229758"/>
          </a:xfrm>
          <a:prstGeom prst="rect">
            <a:avLst/>
          </a:prstGeom>
        </p:spPr>
        <p:txBody>
          <a:bodyPr spcFirstLastPara="1" wrap="square" lIns="68575" tIns="34275" rIns="68575" bIns="34275" numCol="1" spcCol="1828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Your enthusiastic, vocal, visible support for the biking and walking bridge over I-295</a:t>
            </a:r>
          </a:p>
          <a:p>
            <a:pPr marL="28575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State acceptance of bridge maintenance responsibilities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9ABB789-A0EA-F04A-BDF6-F4443D37EF09}"/>
              </a:ext>
            </a:extLst>
          </p:cNvPr>
          <p:cNvSpPr txBox="1"/>
          <p:nvPr/>
        </p:nvSpPr>
        <p:spPr>
          <a:xfrm>
            <a:off x="2558005" y="3043354"/>
            <a:ext cx="30144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i="1" dirty="0">
                <a:latin typeface="Georgia" panose="02040502050405020303" pitchFamily="18" charset="0"/>
                <a:ea typeface="Brush Script MT" panose="03060802040406070304" pitchFamily="66" charset="-122"/>
                <a:cs typeface="Times New Roman" panose="02020603050405020304" pitchFamily="18" charset="0"/>
              </a:rPr>
              <a:t>We're ready to act but need your support!</a:t>
            </a: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F7D35076-DC72-5E4E-BAB4-5A11B294972B}"/>
              </a:ext>
            </a:extLst>
          </p:cNvPr>
          <p:cNvSpPr/>
          <p:nvPr/>
        </p:nvSpPr>
        <p:spPr>
          <a:xfrm rot="10800000">
            <a:off x="4022386" y="3863419"/>
            <a:ext cx="630701" cy="444235"/>
          </a:xfrm>
          <a:prstGeom prst="triangle">
            <a:avLst>
              <a:gd name="adj" fmla="val 92958"/>
            </a:avLst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242199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50;p38">
            <a:extLst>
              <a:ext uri="{FF2B5EF4-FFF2-40B4-BE49-F238E27FC236}">
                <a16:creationId xmlns:a16="http://schemas.microsoft.com/office/drawing/2014/main" id="{78C73DF4-9B5C-5D4D-8820-A4917E3D6511}"/>
              </a:ext>
            </a:extLst>
          </p:cNvPr>
          <p:cNvSpPr txBox="1">
            <a:spLocks/>
          </p:cNvSpPr>
          <p:nvPr/>
        </p:nvSpPr>
        <p:spPr>
          <a:xfrm>
            <a:off x="451263" y="22300"/>
            <a:ext cx="7490470" cy="994200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300" b="1" dirty="0">
                <a:latin typeface="Raleway"/>
              </a:rPr>
              <a:t>Next steps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0D9EE83-CD2E-7140-A3FB-B50DEF0338B7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4" name="Google Shape;251;p38">
              <a:extLst>
                <a:ext uri="{FF2B5EF4-FFF2-40B4-BE49-F238E27FC236}">
                  <a16:creationId xmlns:a16="http://schemas.microsoft.com/office/drawing/2014/main" id="{27023013-724E-7D42-9A73-7F98DE714C1C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Google Shape;254;p38">
              <a:extLst>
                <a:ext uri="{FF2B5EF4-FFF2-40B4-BE49-F238E27FC236}">
                  <a16:creationId xmlns:a16="http://schemas.microsoft.com/office/drawing/2014/main" id="{5435A42C-0E80-DA4D-9E64-5A100EF71B26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255;p38">
              <a:extLst>
                <a:ext uri="{FF2B5EF4-FFF2-40B4-BE49-F238E27FC236}">
                  <a16:creationId xmlns:a16="http://schemas.microsoft.com/office/drawing/2014/main" id="{561D276E-2449-AD45-BA5F-9EB179800EAA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59;p38">
              <a:extLst>
                <a:ext uri="{FF2B5EF4-FFF2-40B4-BE49-F238E27FC236}">
                  <a16:creationId xmlns:a16="http://schemas.microsoft.com/office/drawing/2014/main" id="{14D4A163-1B86-644C-99B3-B265BF1213E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61;p38">
              <a:extLst>
                <a:ext uri="{FF2B5EF4-FFF2-40B4-BE49-F238E27FC236}">
                  <a16:creationId xmlns:a16="http://schemas.microsoft.com/office/drawing/2014/main" id="{8124525F-69E7-954E-A885-0524470C0CC4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63;p38">
              <a:extLst>
                <a:ext uri="{FF2B5EF4-FFF2-40B4-BE49-F238E27FC236}">
                  <a16:creationId xmlns:a16="http://schemas.microsoft.com/office/drawing/2014/main" id="{DBBFDB9C-7221-1F46-94A5-A3E816731BB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0" name="Google Shape;157;p26">
            <a:extLst>
              <a:ext uri="{FF2B5EF4-FFF2-40B4-BE49-F238E27FC236}">
                <a16:creationId xmlns:a16="http://schemas.microsoft.com/office/drawing/2014/main" id="{AB7F17C7-6573-9446-9E11-4E87C03D3FB2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417266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2D08D9F-E316-754C-A274-EC17CEF464B5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oogle Shape;165;p27">
            <a:extLst>
              <a:ext uri="{FF2B5EF4-FFF2-40B4-BE49-F238E27FC236}">
                <a16:creationId xmlns:a16="http://schemas.microsoft.com/office/drawing/2014/main" id="{11D96EF8-82D1-2744-A02D-8934B1AD0FB1}"/>
              </a:ext>
            </a:extLst>
          </p:cNvPr>
          <p:cNvSpPr txBox="1">
            <a:spLocks/>
          </p:cNvSpPr>
          <p:nvPr/>
        </p:nvSpPr>
        <p:spPr>
          <a:xfrm>
            <a:off x="488046" y="962176"/>
            <a:ext cx="2776015" cy="3065814"/>
          </a:xfrm>
          <a:prstGeom prst="rect">
            <a:avLst/>
          </a:prstGeom>
        </p:spPr>
        <p:txBody>
          <a:bodyPr spcFirstLastPara="1" wrap="square" lIns="68575" tIns="34275" rIns="68575" bIns="34275" numCol="1" spcCol="1828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285750" lvl="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Further discussions within NJDOT? </a:t>
            </a:r>
            <a:br>
              <a:rPr lang="en-US" sz="1600" dirty="0">
                <a:latin typeface="Raleway" panose="020B0003030101060003" pitchFamily="34" charset="0"/>
              </a:rPr>
            </a:br>
            <a:r>
              <a:rPr lang="en-US" sz="1600" dirty="0">
                <a:latin typeface="Raleway" panose="020B0003030101060003" pitchFamily="34" charset="0"/>
              </a:rPr>
              <a:t>With Mercer County officials? </a:t>
            </a:r>
          </a:p>
          <a:p>
            <a:pPr marL="285750" lvl="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Ramps on NJDOT ROW</a:t>
            </a:r>
          </a:p>
          <a:p>
            <a:pPr marL="285750" lvl="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With 15th NJ Legislative District officials </a:t>
            </a:r>
          </a:p>
          <a:p>
            <a:pPr marL="285750" lvl="0" indent="-285750">
              <a:spcAft>
                <a:spcPts val="9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Other?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293B24D-964A-4B42-B73E-947CB76816F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44024" y="464439"/>
            <a:ext cx="5211930" cy="387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763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423081" y="0"/>
            <a:ext cx="8092269" cy="962175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Introductions</a:t>
            </a:r>
            <a:endParaRPr b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65" name="Google Shape;165;p27"/>
          <p:cNvSpPr txBox="1">
            <a:spLocks noGrp="1"/>
          </p:cNvSpPr>
          <p:nvPr>
            <p:ph type="body" idx="1"/>
          </p:nvPr>
        </p:nvSpPr>
        <p:spPr>
          <a:xfrm>
            <a:off x="3575420" y="962175"/>
            <a:ext cx="5145499" cy="2968319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  <a:buNone/>
            </a:pPr>
            <a:r>
              <a:rPr lang="en" sz="1100" b="1" dirty="0">
                <a:latin typeface="Raleway"/>
                <a:ea typeface="Raleway"/>
                <a:cs typeface="Raleway"/>
                <a:sym typeface="Raleway"/>
              </a:rPr>
              <a:t>Tim Brill</a:t>
            </a:r>
            <a:r>
              <a:rPr lang="en" sz="1100" dirty="0">
                <a:latin typeface="Raleway"/>
                <a:ea typeface="Raleway"/>
                <a:cs typeface="Raleway"/>
                <a:sym typeface="Raleway"/>
              </a:rPr>
              <a:t>, Central Jersey Project Manager, New Jersey Conservation Foundation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  <a:buNone/>
            </a:pPr>
            <a:r>
              <a:rPr lang="en-US" sz="1100" b="1" dirty="0">
                <a:latin typeface="Raleway"/>
                <a:ea typeface="Raleway"/>
                <a:cs typeface="Raleway"/>
                <a:sym typeface="Raleway"/>
              </a:rPr>
              <a:t>Leslie Floyd</a:t>
            </a: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, Planning Director, Mercer County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  <a:buNone/>
            </a:pPr>
            <a:r>
              <a:rPr lang="en-US" sz="1100" b="1" dirty="0">
                <a:latin typeface="Raleway"/>
                <a:ea typeface="Raleway"/>
                <a:cs typeface="Raleway"/>
                <a:sym typeface="Raleway"/>
              </a:rPr>
              <a:t>Cheryl </a:t>
            </a:r>
            <a:r>
              <a:rPr lang="en-US" sz="1100" b="1" dirty="0" err="1">
                <a:latin typeface="Raleway"/>
                <a:ea typeface="Raleway"/>
                <a:cs typeface="Raleway"/>
                <a:sym typeface="Raleway"/>
              </a:rPr>
              <a:t>Kastrenakes</a:t>
            </a: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, Executive Director, Greater Mercer Transportation Management Association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  <a:buNone/>
            </a:pPr>
            <a:r>
              <a:rPr lang="en-US" sz="1100" b="1" dirty="0">
                <a:latin typeface="Raleway"/>
                <a:ea typeface="Raleway"/>
                <a:cs typeface="Raleway"/>
                <a:sym typeface="Raleway"/>
              </a:rPr>
              <a:t>Paul Larson</a:t>
            </a: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, Chair, Lawrence Township Trails, Open Space and Stewardship Committee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  <a:buNone/>
            </a:pPr>
            <a:r>
              <a:rPr lang="en-US" sz="1100" b="1" dirty="0">
                <a:latin typeface="Raleway"/>
                <a:ea typeface="Raleway"/>
                <a:cs typeface="Raleway"/>
                <a:sym typeface="Raleway"/>
              </a:rPr>
              <a:t>Shawn </a:t>
            </a:r>
            <a:r>
              <a:rPr lang="en-US" sz="1100" b="1" dirty="0" err="1">
                <a:latin typeface="Raleway"/>
                <a:ea typeface="Raleway"/>
                <a:cs typeface="Raleway"/>
                <a:sym typeface="Raleway"/>
              </a:rPr>
              <a:t>Megill</a:t>
            </a:r>
            <a:r>
              <a:rPr lang="en-US" sz="1100" b="1" dirty="0">
                <a:latin typeface="Raleway"/>
                <a:ea typeface="Raleway"/>
                <a:cs typeface="Raleway"/>
                <a:sym typeface="Raleway"/>
              </a:rPr>
              <a:t> Legendre</a:t>
            </a: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, Manager, Regional Trails Program, Delaware Valley Regional Planning Commission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  <a:buNone/>
            </a:pPr>
            <a:r>
              <a:rPr lang="en-US" sz="1100" b="1" dirty="0">
                <a:latin typeface="Raleway"/>
                <a:ea typeface="Raleway"/>
                <a:cs typeface="Raleway"/>
                <a:sym typeface="Raleway"/>
              </a:rPr>
              <a:t>Kevin </a:t>
            </a:r>
            <a:r>
              <a:rPr lang="en-US" sz="1100" b="1" dirty="0" err="1">
                <a:latin typeface="Raleway"/>
                <a:ea typeface="Raleway"/>
                <a:cs typeface="Raleway"/>
                <a:sym typeface="Raleway"/>
              </a:rPr>
              <a:t>Nerwinski</a:t>
            </a: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, Municipal Manager, Lawrence Township</a:t>
            </a: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  <a:buNone/>
            </a:pPr>
            <a:r>
              <a:rPr lang="en-US" sz="1100" b="1" dirty="0">
                <a:latin typeface="Raleway"/>
                <a:ea typeface="Raleway"/>
                <a:cs typeface="Raleway"/>
                <a:sym typeface="Raleway"/>
              </a:rPr>
              <a:t>Jim </a:t>
            </a:r>
            <a:r>
              <a:rPr lang="en-US" sz="1100" b="1" dirty="0" err="1">
                <a:latin typeface="Raleway"/>
                <a:ea typeface="Raleway"/>
                <a:cs typeface="Raleway"/>
                <a:sym typeface="Raleway"/>
              </a:rPr>
              <a:t>Parvesse</a:t>
            </a: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, Municipal Engineer, Lawrence Township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  <a:buNone/>
            </a:pPr>
            <a:r>
              <a:rPr lang="en-US" sz="1100" b="1" dirty="0">
                <a:latin typeface="Raleway"/>
                <a:ea typeface="Raleway"/>
                <a:cs typeface="Raleway"/>
                <a:sym typeface="Raleway"/>
              </a:rPr>
              <a:t>Sonia </a:t>
            </a:r>
            <a:r>
              <a:rPr lang="en-US" sz="1100" b="1" dirty="0" err="1">
                <a:latin typeface="Raleway"/>
                <a:ea typeface="Raleway"/>
                <a:cs typeface="Raleway"/>
                <a:sym typeface="Raleway"/>
              </a:rPr>
              <a:t>Szczesna</a:t>
            </a: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, Director, Active Transportation, Tri-State Transportation Campaign &amp; Circuit Trails Coalition NJ Vice-Chair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  <a:buNone/>
            </a:pPr>
            <a:r>
              <a:rPr lang="en-US" sz="1100" b="1" dirty="0">
                <a:latin typeface="Raleway"/>
                <a:ea typeface="Raleway"/>
                <a:cs typeface="Raleway"/>
                <a:sym typeface="Raleway"/>
              </a:rPr>
              <a:t>Becky Taylor</a:t>
            </a: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, Co-President, Lawrence Hopewell Trail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  <a:buNone/>
            </a:pPr>
            <a:r>
              <a:rPr lang="en-US" sz="1100" b="1" dirty="0">
                <a:latin typeface="Raleway"/>
                <a:ea typeface="Raleway"/>
                <a:cs typeface="Raleway"/>
                <a:sym typeface="Raleway"/>
              </a:rPr>
              <a:t>Dennis Waters</a:t>
            </a:r>
            <a:r>
              <a:rPr lang="en-US" sz="1100" dirty="0">
                <a:latin typeface="Raleway"/>
                <a:ea typeface="Raleway"/>
                <a:cs typeface="Raleway"/>
                <a:sym typeface="Raleway"/>
              </a:rPr>
              <a:t>, Lawrence Township Historian &amp; Resident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  <a:buNone/>
            </a:pPr>
            <a:endParaRPr lang="en-US" sz="1100" dirty="0">
              <a:latin typeface="Raleway"/>
              <a:ea typeface="Raleway"/>
              <a:cs typeface="Raleway"/>
              <a:sym typeface="Raleway"/>
            </a:endParaRPr>
          </a:p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ts val="1600"/>
              <a:buNone/>
            </a:pPr>
            <a:endParaRPr sz="11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438C-6043-044D-85C3-251E81C6624B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5" name="Google Shape;251;p38">
              <a:extLst>
                <a:ext uri="{FF2B5EF4-FFF2-40B4-BE49-F238E27FC236}">
                  <a16:creationId xmlns:a16="http://schemas.microsoft.com/office/drawing/2014/main" id="{BF63DE68-624B-804F-BB16-A9B33BA95BD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254;p38">
              <a:extLst>
                <a:ext uri="{FF2B5EF4-FFF2-40B4-BE49-F238E27FC236}">
                  <a16:creationId xmlns:a16="http://schemas.microsoft.com/office/drawing/2014/main" id="{206C018D-3600-614D-8178-F3A54CBAB4FF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55;p38">
              <a:extLst>
                <a:ext uri="{FF2B5EF4-FFF2-40B4-BE49-F238E27FC236}">
                  <a16:creationId xmlns:a16="http://schemas.microsoft.com/office/drawing/2014/main" id="{BCF5B8DB-D9E1-C646-A7BE-35164E92CA81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59;p38">
              <a:extLst>
                <a:ext uri="{FF2B5EF4-FFF2-40B4-BE49-F238E27FC236}">
                  <a16:creationId xmlns:a16="http://schemas.microsoft.com/office/drawing/2014/main" id="{E1149E82-1637-6A4B-B295-9E8F0FCF593B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61;p38">
              <a:extLst>
                <a:ext uri="{FF2B5EF4-FFF2-40B4-BE49-F238E27FC236}">
                  <a16:creationId xmlns:a16="http://schemas.microsoft.com/office/drawing/2014/main" id="{DE598F94-4DDB-E240-8CEA-1008552DF936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63;p38">
              <a:extLst>
                <a:ext uri="{FF2B5EF4-FFF2-40B4-BE49-F238E27FC236}">
                  <a16:creationId xmlns:a16="http://schemas.microsoft.com/office/drawing/2014/main" id="{E4C1E271-10B7-C04A-AC06-1BCC11ABE450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157;p26">
            <a:extLst>
              <a:ext uri="{FF2B5EF4-FFF2-40B4-BE49-F238E27FC236}">
                <a16:creationId xmlns:a16="http://schemas.microsoft.com/office/drawing/2014/main" id="{BC78D86A-2360-5D40-87F4-BF697BC903B0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211867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85CE6D62-6F6B-E84E-95E1-ECA8509704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661" y="962176"/>
            <a:ext cx="2946770" cy="3383900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431166-ED83-F643-93B7-9B83EEEB9B8C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8"/>
          <p:cNvSpPr txBox="1">
            <a:spLocks noGrp="1"/>
          </p:cNvSpPr>
          <p:nvPr>
            <p:ph type="body" idx="1"/>
          </p:nvPr>
        </p:nvSpPr>
        <p:spPr>
          <a:xfrm>
            <a:off x="4746819" y="962175"/>
            <a:ext cx="3974100" cy="2632200"/>
          </a:xfrm>
          <a:prstGeom prst="rect">
            <a:avLst/>
          </a:prstGeom>
        </p:spPr>
        <p:txBody>
          <a:bodyPr spcFirstLastPara="1" wrap="square" lIns="68575" tIns="34275" rIns="68575" bIns="34275" anchor="t" anchorCtr="0">
            <a:noAutofit/>
          </a:bodyPr>
          <a:lstStyle/>
          <a:p>
            <a:pPr marL="28575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Time is now to address I-295 challenges 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Safe trail system are needed to connect people &amp; communities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Biking and walking bridge is the perfect solution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Benefits - locally and regionally</a:t>
            </a:r>
          </a:p>
          <a:p>
            <a:pPr marL="28575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NJDOT endorsement, support are key</a:t>
            </a:r>
          </a:p>
        </p:txBody>
      </p:sp>
      <p:sp>
        <p:nvSpPr>
          <p:cNvPr id="5" name="Google Shape;163;p27">
            <a:extLst>
              <a:ext uri="{FF2B5EF4-FFF2-40B4-BE49-F238E27FC236}">
                <a16:creationId xmlns:a16="http://schemas.microsoft.com/office/drawing/2014/main" id="{E95260AC-7139-7C40-9A78-7A0EBDE41E28}"/>
              </a:ext>
            </a:extLst>
          </p:cNvPr>
          <p:cNvSpPr txBox="1">
            <a:spLocks/>
          </p:cNvSpPr>
          <p:nvPr/>
        </p:nvSpPr>
        <p:spPr>
          <a:xfrm>
            <a:off x="340699" y="0"/>
            <a:ext cx="8174652" cy="96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 Today’s discussion </a:t>
            </a:r>
            <a:endParaRPr lang="en-US" b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2D817A5-F6EA-A544-B973-1EC5F6ECC3D4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9" name="Google Shape;251;p38">
              <a:extLst>
                <a:ext uri="{FF2B5EF4-FFF2-40B4-BE49-F238E27FC236}">
                  <a16:creationId xmlns:a16="http://schemas.microsoft.com/office/drawing/2014/main" id="{8F586B36-5F5F-1A45-840A-958153FD4404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54;p38">
              <a:extLst>
                <a:ext uri="{FF2B5EF4-FFF2-40B4-BE49-F238E27FC236}">
                  <a16:creationId xmlns:a16="http://schemas.microsoft.com/office/drawing/2014/main" id="{ABEDB98E-58B9-AD47-BC9C-799033F80260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55;p38">
              <a:extLst>
                <a:ext uri="{FF2B5EF4-FFF2-40B4-BE49-F238E27FC236}">
                  <a16:creationId xmlns:a16="http://schemas.microsoft.com/office/drawing/2014/main" id="{B5B80942-9DF6-3B49-9523-406ECDE8696E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59;p38">
              <a:extLst>
                <a:ext uri="{FF2B5EF4-FFF2-40B4-BE49-F238E27FC236}">
                  <a16:creationId xmlns:a16="http://schemas.microsoft.com/office/drawing/2014/main" id="{684527AC-A05F-2448-8DEB-5DADF33058C8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61;p38">
              <a:extLst>
                <a:ext uri="{FF2B5EF4-FFF2-40B4-BE49-F238E27FC236}">
                  <a16:creationId xmlns:a16="http://schemas.microsoft.com/office/drawing/2014/main" id="{0D363EB9-A12B-5F43-93CD-57FAB3CB1F70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63;p38">
              <a:extLst>
                <a:ext uri="{FF2B5EF4-FFF2-40B4-BE49-F238E27FC236}">
                  <a16:creationId xmlns:a16="http://schemas.microsoft.com/office/drawing/2014/main" id="{21F6FD7B-877F-3A49-83DD-1D842A099D51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9" name="Picture 18" descr="A picture containing tree, outdoor, grass, person&#10;&#10;Description automatically generated">
            <a:extLst>
              <a:ext uri="{FF2B5EF4-FFF2-40B4-BE49-F238E27FC236}">
                <a16:creationId xmlns:a16="http://schemas.microsoft.com/office/drawing/2014/main" id="{43A03C23-02C7-294C-9FF3-510DE893A1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8045" y="962175"/>
            <a:ext cx="3966389" cy="3188261"/>
          </a:xfrm>
          <a:prstGeom prst="rect">
            <a:avLst/>
          </a:prstGeom>
        </p:spPr>
      </p:pic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63899618-2865-7B4F-B55B-9CDB4150FB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4316" y="2215302"/>
            <a:ext cx="1697091" cy="2348261"/>
          </a:xfrm>
          <a:prstGeom prst="rect">
            <a:avLst/>
          </a:prstGeom>
          <a:effectLst>
            <a:outerShdw blurRad="162843" dist="95451" dir="2700000" algn="tl" rotWithShape="0">
              <a:prstClr val="black">
                <a:alpha val="47066"/>
              </a:prstClr>
            </a:outerShdw>
          </a:effectLst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A2AFA841-305F-FD44-8B9F-BBA6CD66BABF}"/>
              </a:ext>
            </a:extLst>
          </p:cNvPr>
          <p:cNvSpPr/>
          <p:nvPr/>
        </p:nvSpPr>
        <p:spPr>
          <a:xfrm>
            <a:off x="800100" y="4543970"/>
            <a:ext cx="495300" cy="2121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F6F65E-9C4B-CB45-ADE5-74E2C4BA23CD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Google Shape;157;p26">
            <a:extLst>
              <a:ext uri="{FF2B5EF4-FFF2-40B4-BE49-F238E27FC236}">
                <a16:creationId xmlns:a16="http://schemas.microsoft.com/office/drawing/2014/main" id="{A5BFD0E9-0968-0243-8ECD-98242A2B751C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417266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3D25A7-81F0-0E48-8B51-C762F466E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046" y="962175"/>
            <a:ext cx="4044950" cy="3015882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50B43094-8C81-F64E-B8D8-17DAA135FF95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6" name="Google Shape;251;p38">
              <a:extLst>
                <a:ext uri="{FF2B5EF4-FFF2-40B4-BE49-F238E27FC236}">
                  <a16:creationId xmlns:a16="http://schemas.microsoft.com/office/drawing/2014/main" id="{34F89CA2-A8E6-DA4A-918E-92DA956786D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54;p38">
              <a:extLst>
                <a:ext uri="{FF2B5EF4-FFF2-40B4-BE49-F238E27FC236}">
                  <a16:creationId xmlns:a16="http://schemas.microsoft.com/office/drawing/2014/main" id="{530FDEBE-F2E4-224E-ADF8-C73965438DE3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55;p38">
              <a:extLst>
                <a:ext uri="{FF2B5EF4-FFF2-40B4-BE49-F238E27FC236}">
                  <a16:creationId xmlns:a16="http://schemas.microsoft.com/office/drawing/2014/main" id="{664C2685-DC33-644F-AEAC-5812C274621A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59;p38">
              <a:extLst>
                <a:ext uri="{FF2B5EF4-FFF2-40B4-BE49-F238E27FC236}">
                  <a16:creationId xmlns:a16="http://schemas.microsoft.com/office/drawing/2014/main" id="{BDBFFBC7-CC57-6344-95F5-8044DB375813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61;p38">
              <a:extLst>
                <a:ext uri="{FF2B5EF4-FFF2-40B4-BE49-F238E27FC236}">
                  <a16:creationId xmlns:a16="http://schemas.microsoft.com/office/drawing/2014/main" id="{10DA936F-14A3-0242-9DFC-A1163C36F967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63;p38">
              <a:extLst>
                <a:ext uri="{FF2B5EF4-FFF2-40B4-BE49-F238E27FC236}">
                  <a16:creationId xmlns:a16="http://schemas.microsoft.com/office/drawing/2014/main" id="{CB83BC8E-6E56-F344-9822-96E2D4146540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Google Shape;157;p26">
            <a:extLst>
              <a:ext uri="{FF2B5EF4-FFF2-40B4-BE49-F238E27FC236}">
                <a16:creationId xmlns:a16="http://schemas.microsoft.com/office/drawing/2014/main" id="{1819F1D8-A5BF-884D-B3B2-849D44947264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417266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BA85A75-4D40-2B4B-B1BC-D9AEFED70A24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Google Shape;163;p27">
            <a:extLst>
              <a:ext uri="{FF2B5EF4-FFF2-40B4-BE49-F238E27FC236}">
                <a16:creationId xmlns:a16="http://schemas.microsoft.com/office/drawing/2014/main" id="{E4BB0986-AB38-AB44-8AD4-C5E4A3019989}"/>
              </a:ext>
            </a:extLst>
          </p:cNvPr>
          <p:cNvSpPr txBox="1">
            <a:spLocks/>
          </p:cNvSpPr>
          <p:nvPr/>
        </p:nvSpPr>
        <p:spPr>
          <a:xfrm>
            <a:off x="423081" y="0"/>
            <a:ext cx="8092269" cy="96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" b="1" dirty="0">
                <a:solidFill>
                  <a:schemeClr val="tx1"/>
                </a:solidFill>
                <a:latin typeface="Raleway"/>
                <a:ea typeface="Raleway"/>
                <a:cs typeface="Raleway"/>
                <a:sym typeface="Raleway"/>
              </a:rPr>
              <a:t>A connected future </a:t>
            </a:r>
            <a:endParaRPr lang="en-US" b="1" dirty="0">
              <a:solidFill>
                <a:schemeClr val="tx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AAD21E4-3AFE-EC4E-80C5-FE3957D9021D}"/>
              </a:ext>
            </a:extLst>
          </p:cNvPr>
          <p:cNvSpPr/>
          <p:nvPr/>
        </p:nvSpPr>
        <p:spPr>
          <a:xfrm rot="367787">
            <a:off x="2957431" y="1964655"/>
            <a:ext cx="114953" cy="75764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1DD0B73-45FE-9D4F-A4C5-C9B56BD8D026}"/>
              </a:ext>
            </a:extLst>
          </p:cNvPr>
          <p:cNvSpPr txBox="1"/>
          <p:nvPr/>
        </p:nvSpPr>
        <p:spPr>
          <a:xfrm>
            <a:off x="4757557" y="962175"/>
            <a:ext cx="40449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chemeClr val="dk1"/>
                </a:solidFill>
                <a:latin typeface="Raleway" panose="020B0003030101060003" pitchFamily="34" charset="0"/>
                <a:cs typeface="Calibri"/>
                <a:sym typeface="Calibri"/>
              </a:rPr>
              <a:t>Via a walking and biking bridge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Raleway" panose="020B0003030101060003" pitchFamily="34" charset="0"/>
                <a:cs typeface="Calibri"/>
                <a:sym typeface="Calibri"/>
              </a:rPr>
              <a:t>For both sides of Lawrence Township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dk1"/>
                </a:solidFill>
                <a:latin typeface="Raleway" panose="020B0003030101060003" pitchFamily="34" charset="0"/>
                <a:cs typeface="Calibri"/>
                <a:sym typeface="Calibri"/>
              </a:rPr>
              <a:t>For communities north and south through Mercer County</a:t>
            </a:r>
          </a:p>
        </p:txBody>
      </p:sp>
      <p:pic>
        <p:nvPicPr>
          <p:cNvPr id="19" name="Picture 18" descr="A group of people on bicycles&#10;&#10;Description automatically generated with medium confidence">
            <a:extLst>
              <a:ext uri="{FF2B5EF4-FFF2-40B4-BE49-F238E27FC236}">
                <a16:creationId xmlns:a16="http://schemas.microsoft.com/office/drawing/2014/main" id="{97C672D9-DE1E-EC4D-9A64-66DE006206B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05820" y="2260866"/>
            <a:ext cx="3748423" cy="206163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602F796-C635-5F4C-95DA-F5FE4CCD06E3}"/>
              </a:ext>
            </a:extLst>
          </p:cNvPr>
          <p:cNvSpPr txBox="1"/>
          <p:nvPr/>
        </p:nvSpPr>
        <p:spPr>
          <a:xfrm>
            <a:off x="488046" y="4067299"/>
            <a:ext cx="4083954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i="1" dirty="0">
                <a:latin typeface="Raleway" panose="020B0003030101060003" pitchFamily="34" charset="0"/>
              </a:rPr>
              <a:t>Positioning of bridge span marked in red</a:t>
            </a:r>
          </a:p>
        </p:txBody>
      </p:sp>
    </p:spTree>
    <p:extLst>
      <p:ext uri="{BB962C8B-B14F-4D97-AF65-F5344CB8AC3E}">
        <p14:creationId xmlns:p14="http://schemas.microsoft.com/office/powerpoint/2010/main" val="35011379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icture containing outdoor, walking, carrying, silhouette&#10;&#10;Description automatically generated">
            <a:extLst>
              <a:ext uri="{FF2B5EF4-FFF2-40B4-BE49-F238E27FC236}">
                <a16:creationId xmlns:a16="http://schemas.microsoft.com/office/drawing/2014/main" id="{6A654F67-4330-144D-BAD3-AA87493B97C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14000"/>
          </a:blip>
          <a:stretch>
            <a:fillRect/>
          </a:stretch>
        </p:blipFill>
        <p:spPr>
          <a:xfrm>
            <a:off x="2349108" y="1538844"/>
            <a:ext cx="6800830" cy="3171022"/>
          </a:xfrm>
          <a:prstGeom prst="rect">
            <a:avLst/>
          </a:prstGeom>
        </p:spPr>
      </p:pic>
      <p:sp>
        <p:nvSpPr>
          <p:cNvPr id="163" name="Google Shape;163;p27"/>
          <p:cNvSpPr txBox="1">
            <a:spLocks noGrp="1"/>
          </p:cNvSpPr>
          <p:nvPr>
            <p:ph type="title"/>
          </p:nvPr>
        </p:nvSpPr>
        <p:spPr>
          <a:xfrm>
            <a:off x="423081" y="0"/>
            <a:ext cx="8092269" cy="962175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n-US" b="1" dirty="0">
                <a:solidFill>
                  <a:schemeClr val="tx1"/>
                </a:solidFill>
                <a:latin typeface="Raleway"/>
              </a:rPr>
              <a:t>Time to act is now </a:t>
            </a:r>
            <a:endParaRPr b="1" dirty="0">
              <a:solidFill>
                <a:schemeClr val="tx1"/>
              </a:solidFill>
              <a:latin typeface="Raleway"/>
              <a:sym typeface="Raleway"/>
            </a:endParaRPr>
          </a:p>
        </p:txBody>
      </p:sp>
      <p:sp>
        <p:nvSpPr>
          <p:cNvPr id="165" name="Google Shape;165;p27"/>
          <p:cNvSpPr txBox="1">
            <a:spLocks noGrp="1"/>
          </p:cNvSpPr>
          <p:nvPr>
            <p:ph type="body" idx="1"/>
          </p:nvPr>
        </p:nvSpPr>
        <p:spPr>
          <a:xfrm>
            <a:off x="488046" y="941491"/>
            <a:ext cx="8232873" cy="2345557"/>
          </a:xfrm>
          <a:prstGeom prst="rect">
            <a:avLst/>
          </a:prstGeom>
        </p:spPr>
        <p:txBody>
          <a:bodyPr spcFirstLastPara="1" wrap="square" lIns="68575" tIns="34275" rIns="68575" bIns="34275" numCol="2" spcCol="182880" anchor="t" anchorCtr="0"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B050"/>
                </a:solidFill>
                <a:latin typeface="Raleway" panose="020B0003030101060003" pitchFamily="34" charset="0"/>
              </a:rPr>
              <a:t>Confluence of trends and events </a:t>
            </a:r>
          </a:p>
          <a:p>
            <a:pPr marL="285750" lvl="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Covid explosion </a:t>
            </a:r>
          </a:p>
          <a:p>
            <a:pPr marL="285750" lvl="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Outdoor engagement at all-time high</a:t>
            </a:r>
          </a:p>
          <a:p>
            <a:pPr marL="285750" lvl="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Surging passion for diversity, equity &amp; inclusion</a:t>
            </a:r>
          </a:p>
          <a:p>
            <a:pPr marL="285750" lvl="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Soaring popularity of trails for recreation &amp; transportation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1600" b="1" dirty="0">
                <a:solidFill>
                  <a:srgbClr val="00B050"/>
                </a:solidFill>
                <a:latin typeface="Raleway" panose="020B0003030101060003" pitchFamily="34" charset="0"/>
              </a:rPr>
              <a:t>Recent progress, upcoming promise</a:t>
            </a:r>
          </a:p>
          <a:p>
            <a:pPr marL="285750" lvl="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Mercer County commitment to bridge</a:t>
            </a:r>
          </a:p>
          <a:p>
            <a:pPr marL="285750" lvl="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Rider University buy-in</a:t>
            </a:r>
          </a:p>
          <a:p>
            <a:pPr marL="285750" lvl="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Infrastructure, equity funding largess</a:t>
            </a:r>
          </a:p>
          <a:p>
            <a:pPr marL="285750" lvl="0" indent="-285750">
              <a:lnSpc>
                <a:spcPct val="100000"/>
              </a:lnSpc>
            </a:pPr>
            <a:r>
              <a:rPr lang="en-US" sz="1600" dirty="0">
                <a:latin typeface="Raleway" panose="020B0003030101060003" pitchFamily="34" charset="0"/>
              </a:rPr>
              <a:t>Endorsements, support pouring in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C28438C-6043-044D-85C3-251E81C6624B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5" name="Google Shape;251;p38">
              <a:extLst>
                <a:ext uri="{FF2B5EF4-FFF2-40B4-BE49-F238E27FC236}">
                  <a16:creationId xmlns:a16="http://schemas.microsoft.com/office/drawing/2014/main" id="{BF63DE68-624B-804F-BB16-A9B33BA95BD4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254;p38">
              <a:extLst>
                <a:ext uri="{FF2B5EF4-FFF2-40B4-BE49-F238E27FC236}">
                  <a16:creationId xmlns:a16="http://schemas.microsoft.com/office/drawing/2014/main" id="{206C018D-3600-614D-8178-F3A54CBAB4FF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55;p38">
              <a:extLst>
                <a:ext uri="{FF2B5EF4-FFF2-40B4-BE49-F238E27FC236}">
                  <a16:creationId xmlns:a16="http://schemas.microsoft.com/office/drawing/2014/main" id="{BCF5B8DB-D9E1-C646-A7BE-35164E92CA81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59;p38">
              <a:extLst>
                <a:ext uri="{FF2B5EF4-FFF2-40B4-BE49-F238E27FC236}">
                  <a16:creationId xmlns:a16="http://schemas.microsoft.com/office/drawing/2014/main" id="{E1149E82-1637-6A4B-B295-9E8F0FCF593B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61;p38">
              <a:extLst>
                <a:ext uri="{FF2B5EF4-FFF2-40B4-BE49-F238E27FC236}">
                  <a16:creationId xmlns:a16="http://schemas.microsoft.com/office/drawing/2014/main" id="{DE598F94-4DDB-E240-8CEA-1008552DF93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63;p38">
              <a:extLst>
                <a:ext uri="{FF2B5EF4-FFF2-40B4-BE49-F238E27FC236}">
                  <a16:creationId xmlns:a16="http://schemas.microsoft.com/office/drawing/2014/main" id="{E4C1E271-10B7-C04A-AC06-1BCC11ABE450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157;p26">
            <a:extLst>
              <a:ext uri="{FF2B5EF4-FFF2-40B4-BE49-F238E27FC236}">
                <a16:creationId xmlns:a16="http://schemas.microsoft.com/office/drawing/2014/main" id="{BC78D86A-2360-5D40-87F4-BF697BC903B0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211867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1431166-ED83-F643-93B7-9B83EEEB9B8C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85594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7" name="Google Shape;177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270661" y="837210"/>
            <a:ext cx="6614556" cy="3717385"/>
          </a:xfrm>
          <a:prstGeom prst="rect">
            <a:avLst/>
          </a:prstGeom>
          <a:noFill/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DE03B085-62F4-A343-B568-21325E2233CD}"/>
              </a:ext>
            </a:extLst>
          </p:cNvPr>
          <p:cNvSpPr/>
          <p:nvPr/>
        </p:nvSpPr>
        <p:spPr>
          <a:xfrm rot="16200000">
            <a:off x="3506724" y="-3286655"/>
            <a:ext cx="2170960" cy="8747992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99000">
                <a:schemeClr val="bg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8" name="Google Shape;178;p29"/>
          <p:cNvSpPr/>
          <p:nvPr/>
        </p:nvSpPr>
        <p:spPr>
          <a:xfrm>
            <a:off x="1462880" y="2175837"/>
            <a:ext cx="700301" cy="700301"/>
          </a:xfrm>
          <a:prstGeom prst="ellipse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29"/>
          <p:cNvSpPr/>
          <p:nvPr/>
        </p:nvSpPr>
        <p:spPr>
          <a:xfrm>
            <a:off x="3824759" y="2345749"/>
            <a:ext cx="700301" cy="700301"/>
          </a:xfrm>
          <a:prstGeom prst="ellipse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29"/>
          <p:cNvSpPr/>
          <p:nvPr/>
        </p:nvSpPr>
        <p:spPr>
          <a:xfrm>
            <a:off x="5465830" y="2345740"/>
            <a:ext cx="700301" cy="700301"/>
          </a:xfrm>
          <a:prstGeom prst="ellipse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29"/>
          <p:cNvSpPr/>
          <p:nvPr/>
        </p:nvSpPr>
        <p:spPr>
          <a:xfrm>
            <a:off x="6928425" y="2602683"/>
            <a:ext cx="700301" cy="700301"/>
          </a:xfrm>
          <a:prstGeom prst="ellipse">
            <a:avLst/>
          </a:prstGeom>
          <a:noFill/>
          <a:ln w="28575" cap="flat" cmpd="sng">
            <a:solidFill>
              <a:srgbClr val="CC00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" name="Google Shape;163;p27">
            <a:extLst>
              <a:ext uri="{FF2B5EF4-FFF2-40B4-BE49-F238E27FC236}">
                <a16:creationId xmlns:a16="http://schemas.microsoft.com/office/drawing/2014/main" id="{F19E1371-74B2-C54C-B10D-2A11362663A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081" y="0"/>
            <a:ext cx="9047490" cy="1229096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r>
              <a:rPr lang="en-US" sz="3000" b="1" dirty="0">
                <a:latin typeface="Raleway" panose="020B0003030101060003" pitchFamily="34" charset="0"/>
              </a:rPr>
              <a:t>4 Interchanges for Motor vehicle crossings; </a:t>
            </a:r>
            <a:br>
              <a:rPr lang="en-US" sz="3000" b="1" dirty="0">
                <a:latin typeface="Raleway" panose="020B0003030101060003" pitchFamily="34" charset="0"/>
              </a:rPr>
            </a:br>
            <a:r>
              <a:rPr lang="en-US" sz="3000" b="1" dirty="0">
                <a:latin typeface="Raleway" panose="020B0003030101060003" pitchFamily="34" charset="0"/>
              </a:rPr>
              <a:t>0 for walkers &amp; bikers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EEFAF10-1BF1-5D4A-8D41-F8EAEBF6FA4A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10" name="Google Shape;251;p38">
              <a:extLst>
                <a:ext uri="{FF2B5EF4-FFF2-40B4-BE49-F238E27FC236}">
                  <a16:creationId xmlns:a16="http://schemas.microsoft.com/office/drawing/2014/main" id="{85B13C35-CEB6-F041-88E5-42BFBE89898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54;p38">
              <a:extLst>
                <a:ext uri="{FF2B5EF4-FFF2-40B4-BE49-F238E27FC236}">
                  <a16:creationId xmlns:a16="http://schemas.microsoft.com/office/drawing/2014/main" id="{076A7DD3-9C1B-2948-963F-DF2F1496A4B5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55;p38">
              <a:extLst>
                <a:ext uri="{FF2B5EF4-FFF2-40B4-BE49-F238E27FC236}">
                  <a16:creationId xmlns:a16="http://schemas.microsoft.com/office/drawing/2014/main" id="{11E0BDD7-D7BF-4B4A-B1F0-E66292173A43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59;p38">
              <a:extLst>
                <a:ext uri="{FF2B5EF4-FFF2-40B4-BE49-F238E27FC236}">
                  <a16:creationId xmlns:a16="http://schemas.microsoft.com/office/drawing/2014/main" id="{44ABEBE5-9010-334F-83AF-3F3FFC45C97B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61;p38">
              <a:extLst>
                <a:ext uri="{FF2B5EF4-FFF2-40B4-BE49-F238E27FC236}">
                  <a16:creationId xmlns:a16="http://schemas.microsoft.com/office/drawing/2014/main" id="{85626ABA-4774-4C42-9BA4-10C371FB696C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63;p38">
              <a:extLst>
                <a:ext uri="{FF2B5EF4-FFF2-40B4-BE49-F238E27FC236}">
                  <a16:creationId xmlns:a16="http://schemas.microsoft.com/office/drawing/2014/main" id="{515ABF6C-7EAF-7C4D-A494-A5A8BF3F2D43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6" name="Google Shape;157;p26">
            <a:extLst>
              <a:ext uri="{FF2B5EF4-FFF2-40B4-BE49-F238E27FC236}">
                <a16:creationId xmlns:a16="http://schemas.microsoft.com/office/drawing/2014/main" id="{FA9213A8-72F5-034B-8F88-B3C7633E167F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211867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61FEE19-126F-4D40-8901-28E4730EC447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Google Shape;187;p30">
            <a:extLst>
              <a:ext uri="{FF2B5EF4-FFF2-40B4-BE49-F238E27FC236}">
                <a16:creationId xmlns:a16="http://schemas.microsoft.com/office/drawing/2014/main" id="{12CEA9C2-A7A9-BD4F-87A0-B270E7090F87}"/>
              </a:ext>
            </a:extLst>
          </p:cNvPr>
          <p:cNvSpPr/>
          <p:nvPr/>
        </p:nvSpPr>
        <p:spPr>
          <a:xfrm>
            <a:off x="3010761" y="2204552"/>
            <a:ext cx="700302" cy="700302"/>
          </a:xfrm>
          <a:prstGeom prst="ellipse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" name="Google Shape;163;p27">
            <a:extLst>
              <a:ext uri="{FF2B5EF4-FFF2-40B4-BE49-F238E27FC236}">
                <a16:creationId xmlns:a16="http://schemas.microsoft.com/office/drawing/2014/main" id="{4BA588B0-8B5E-7A4C-B5C0-552F3236389F}"/>
              </a:ext>
            </a:extLst>
          </p:cNvPr>
          <p:cNvSpPr txBox="1">
            <a:spLocks/>
          </p:cNvSpPr>
          <p:nvPr/>
        </p:nvSpPr>
        <p:spPr>
          <a:xfrm>
            <a:off x="423081" y="943727"/>
            <a:ext cx="9047490" cy="122909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000" b="1" dirty="0">
                <a:latin typeface="Raleway" panose="020B0003030101060003" pitchFamily="34" charset="0"/>
              </a:rPr>
              <a:t>New bridge welcomes walkers &amp; bikers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300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31"/>
          <p:cNvSpPr txBox="1"/>
          <p:nvPr/>
        </p:nvSpPr>
        <p:spPr>
          <a:xfrm>
            <a:off x="655940" y="1297855"/>
            <a:ext cx="3727709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Existing Conditions:</a:t>
            </a:r>
            <a:r>
              <a:rPr lang="en" sz="15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Lawrenceville Road</a:t>
            </a:r>
            <a:endParaRPr sz="1100" dirty="0"/>
          </a:p>
        </p:txBody>
      </p:sp>
      <p:sp>
        <p:nvSpPr>
          <p:cNvPr id="195" name="Google Shape;195;p31"/>
          <p:cNvSpPr txBox="1"/>
          <p:nvPr/>
        </p:nvSpPr>
        <p:spPr>
          <a:xfrm>
            <a:off x="4772524" y="1300593"/>
            <a:ext cx="3715536" cy="569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lvl="0" indent="0" algn="ctr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500" b="1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Trail Bridge:</a:t>
            </a:r>
            <a:r>
              <a:rPr lang="en" sz="1500" dirty="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 Middlesex Greenway</a:t>
            </a:r>
            <a:endParaRPr sz="1100" dirty="0"/>
          </a:p>
        </p:txBody>
      </p:sp>
      <p:sp>
        <p:nvSpPr>
          <p:cNvPr id="196" name="Google Shape;196;p31"/>
          <p:cNvSpPr txBox="1"/>
          <p:nvPr/>
        </p:nvSpPr>
        <p:spPr>
          <a:xfrm>
            <a:off x="7288925" y="2857600"/>
            <a:ext cx="600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7800" lvl="0" indent="0" algn="ctr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&lt;</a:t>
            </a:r>
            <a:endParaRPr/>
          </a:p>
        </p:txBody>
      </p:sp>
      <p:sp>
        <p:nvSpPr>
          <p:cNvPr id="197" name="Google Shape;197;p31"/>
          <p:cNvSpPr txBox="1"/>
          <p:nvPr/>
        </p:nvSpPr>
        <p:spPr>
          <a:xfrm>
            <a:off x="245660" y="812180"/>
            <a:ext cx="8898339" cy="657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77800" lvl="0" indent="0" rtl="0">
              <a:lnSpc>
                <a:spcPct val="115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n" sz="1800" b="1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No safe crossings in Mercer County offering connectivity</a:t>
            </a:r>
            <a:endParaRPr sz="1800" dirty="0">
              <a:solidFill>
                <a:srgbClr val="00B050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99" name="Google Shape;199;p31"/>
          <p:cNvSpPr txBox="1"/>
          <p:nvPr/>
        </p:nvSpPr>
        <p:spPr>
          <a:xfrm>
            <a:off x="668114" y="4106911"/>
            <a:ext cx="3715535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i="1" dirty="0">
                <a:latin typeface="Calibri"/>
                <a:ea typeface="Calibri"/>
                <a:cs typeface="Calibri"/>
                <a:sym typeface="Calibri"/>
              </a:rPr>
              <a:t>Unsafe &amp; uncomfortable for most</a:t>
            </a:r>
            <a:endParaRPr i="1" dirty="0"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" name="Google Shape;163;p27">
            <a:extLst>
              <a:ext uri="{FF2B5EF4-FFF2-40B4-BE49-F238E27FC236}">
                <a16:creationId xmlns:a16="http://schemas.microsoft.com/office/drawing/2014/main" id="{3FCF4212-FF6B-A640-BED5-4220B00B904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23081" y="0"/>
            <a:ext cx="8092269" cy="962175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/>
          <a:p>
            <a:pPr lvl="0"/>
            <a:r>
              <a:rPr lang="en-US" b="1" dirty="0">
                <a:solidFill>
                  <a:schemeClr val="tx1"/>
                </a:solidFill>
                <a:latin typeface="Raleway"/>
              </a:rPr>
              <a:t>The need is great</a:t>
            </a:r>
            <a:endParaRPr b="1" dirty="0">
              <a:solidFill>
                <a:schemeClr val="tx1"/>
              </a:solidFill>
              <a:latin typeface="Raleway"/>
              <a:sym typeface="Raleway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A7D46F-FD08-9A4D-BF32-3F2A8B2CB779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14" name="Google Shape;251;p38">
              <a:extLst>
                <a:ext uri="{FF2B5EF4-FFF2-40B4-BE49-F238E27FC236}">
                  <a16:creationId xmlns:a16="http://schemas.microsoft.com/office/drawing/2014/main" id="{BD4FC5A9-6FE4-A443-B95D-2E7F4AC02782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254;p38">
              <a:extLst>
                <a:ext uri="{FF2B5EF4-FFF2-40B4-BE49-F238E27FC236}">
                  <a16:creationId xmlns:a16="http://schemas.microsoft.com/office/drawing/2014/main" id="{6DA9BBC7-B19C-6749-802F-66E2CB657AA1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6" name="Google Shape;255;p38">
              <a:extLst>
                <a:ext uri="{FF2B5EF4-FFF2-40B4-BE49-F238E27FC236}">
                  <a16:creationId xmlns:a16="http://schemas.microsoft.com/office/drawing/2014/main" id="{F8556F3A-706A-C941-AF8E-A48829F2105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259;p38">
              <a:extLst>
                <a:ext uri="{FF2B5EF4-FFF2-40B4-BE49-F238E27FC236}">
                  <a16:creationId xmlns:a16="http://schemas.microsoft.com/office/drawing/2014/main" id="{94A5C2CB-C205-A642-9237-2B68327AF252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261;p38">
              <a:extLst>
                <a:ext uri="{FF2B5EF4-FFF2-40B4-BE49-F238E27FC236}">
                  <a16:creationId xmlns:a16="http://schemas.microsoft.com/office/drawing/2014/main" id="{3C164D0A-C2FC-6448-8AE8-E6BECF7EF060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263;p38">
              <a:extLst>
                <a:ext uri="{FF2B5EF4-FFF2-40B4-BE49-F238E27FC236}">
                  <a16:creationId xmlns:a16="http://schemas.microsoft.com/office/drawing/2014/main" id="{00A1BE9F-32F4-2B45-A562-FDCD002D0D86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0" name="Google Shape;157;p26">
            <a:extLst>
              <a:ext uri="{FF2B5EF4-FFF2-40B4-BE49-F238E27FC236}">
                <a16:creationId xmlns:a16="http://schemas.microsoft.com/office/drawing/2014/main" id="{DEC0BAE1-FA87-B74E-8DE6-A66B93F48F8E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417266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04072111-7C4A-AA44-BF28-98F78CDD53DE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1" name="Google Shape;201;p31"/>
          <p:cNvSpPr txBox="1"/>
          <p:nvPr/>
        </p:nvSpPr>
        <p:spPr>
          <a:xfrm>
            <a:off x="4772524" y="4106911"/>
            <a:ext cx="3715523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i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Relaxing, safe, &amp; suitable for most riders</a:t>
            </a:r>
            <a:endParaRPr i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 descr="A road with cars on it&#10;&#10;Description automatically generated with low confidence">
            <a:extLst>
              <a:ext uri="{FF2B5EF4-FFF2-40B4-BE49-F238E27FC236}">
                <a16:creationId xmlns:a16="http://schemas.microsoft.com/office/drawing/2014/main" id="{E66668E9-7EAD-BE4B-A15E-B11776C1C2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8114" y="1735914"/>
            <a:ext cx="3715535" cy="2360913"/>
          </a:xfrm>
          <a:prstGeom prst="rect">
            <a:avLst/>
          </a:prstGeom>
        </p:spPr>
      </p:pic>
      <p:pic>
        <p:nvPicPr>
          <p:cNvPr id="5" name="Picture 4" descr="People walking on a bridge&#10;&#10;Description automatically generated with medium confidence">
            <a:extLst>
              <a:ext uri="{FF2B5EF4-FFF2-40B4-BE49-F238E27FC236}">
                <a16:creationId xmlns:a16="http://schemas.microsoft.com/office/drawing/2014/main" id="{4EDA4222-A919-A64D-8C70-C26541EB755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72537" y="1732267"/>
            <a:ext cx="3715523" cy="236090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94301" y="0"/>
            <a:ext cx="8068397" cy="453444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2532E3A-EA89-9644-B370-5C8F2D7FE810}"/>
              </a:ext>
            </a:extLst>
          </p:cNvPr>
          <p:cNvSpPr/>
          <p:nvPr/>
        </p:nvSpPr>
        <p:spPr>
          <a:xfrm rot="16200000">
            <a:off x="4112047" y="-3891978"/>
            <a:ext cx="960313" cy="8747992"/>
          </a:xfrm>
          <a:prstGeom prst="rect">
            <a:avLst/>
          </a:prstGeom>
          <a:gradFill>
            <a:gsLst>
              <a:gs pos="0">
                <a:schemeClr val="bg2">
                  <a:alpha val="0"/>
                </a:schemeClr>
              </a:gs>
              <a:gs pos="99000">
                <a:schemeClr val="bg1"/>
              </a:gs>
            </a:gsLst>
            <a:lin ang="21594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63;p27">
            <a:extLst>
              <a:ext uri="{FF2B5EF4-FFF2-40B4-BE49-F238E27FC236}">
                <a16:creationId xmlns:a16="http://schemas.microsoft.com/office/drawing/2014/main" id="{F4814330-528C-8048-BAAE-5D5877D5BA1D}"/>
              </a:ext>
            </a:extLst>
          </p:cNvPr>
          <p:cNvSpPr txBox="1">
            <a:spLocks/>
          </p:cNvSpPr>
          <p:nvPr/>
        </p:nvSpPr>
        <p:spPr>
          <a:xfrm>
            <a:off x="423082" y="0"/>
            <a:ext cx="8239616" cy="962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Bef>
                <a:spcPts val="800"/>
              </a:spcBef>
            </a:pPr>
            <a:r>
              <a:rPr lang="en-US" b="1" dirty="0">
                <a:solidFill>
                  <a:schemeClr val="tx1"/>
                </a:solidFill>
                <a:latin typeface="Raleway"/>
              </a:rPr>
              <a:t>Bridge over I-295 offers the solution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09041C-B3C6-1B46-9677-03354E412BF2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8" name="Google Shape;251;p38">
              <a:extLst>
                <a:ext uri="{FF2B5EF4-FFF2-40B4-BE49-F238E27FC236}">
                  <a16:creationId xmlns:a16="http://schemas.microsoft.com/office/drawing/2014/main" id="{CBD3C31D-C482-3E4D-A559-5E444D51F572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54;p38">
              <a:extLst>
                <a:ext uri="{FF2B5EF4-FFF2-40B4-BE49-F238E27FC236}">
                  <a16:creationId xmlns:a16="http://schemas.microsoft.com/office/drawing/2014/main" id="{ADD4C5AD-0E2B-6C41-A989-5ECF849CB8E2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55;p38">
              <a:extLst>
                <a:ext uri="{FF2B5EF4-FFF2-40B4-BE49-F238E27FC236}">
                  <a16:creationId xmlns:a16="http://schemas.microsoft.com/office/drawing/2014/main" id="{D973CF57-1C19-1746-8DE7-C0D2CC2B7373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59;p38">
              <a:extLst>
                <a:ext uri="{FF2B5EF4-FFF2-40B4-BE49-F238E27FC236}">
                  <a16:creationId xmlns:a16="http://schemas.microsoft.com/office/drawing/2014/main" id="{B1148B36-9B9D-2446-9134-87B2FCD9A3C0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261;p38">
              <a:extLst>
                <a:ext uri="{FF2B5EF4-FFF2-40B4-BE49-F238E27FC236}">
                  <a16:creationId xmlns:a16="http://schemas.microsoft.com/office/drawing/2014/main" id="{E2BCB8B3-8344-E249-9EE7-99A8D17AD838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263;p38">
              <a:extLst>
                <a:ext uri="{FF2B5EF4-FFF2-40B4-BE49-F238E27FC236}">
                  <a16:creationId xmlns:a16="http://schemas.microsoft.com/office/drawing/2014/main" id="{E2A583D9-E3A4-3542-B498-E33827D495EA}"/>
                </a:ext>
              </a:extLst>
            </p:cNvPr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" name="Google Shape;157;p26">
            <a:extLst>
              <a:ext uri="{FF2B5EF4-FFF2-40B4-BE49-F238E27FC236}">
                <a16:creationId xmlns:a16="http://schemas.microsoft.com/office/drawing/2014/main" id="{71C865DE-C27E-D94D-BEE2-2C9D9CB3E69F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417266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DA97334-D18B-0F42-BB52-B5531ABA7DDC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708627C3-E1F6-F449-9C9B-D265A3EC4171}"/>
              </a:ext>
            </a:extLst>
          </p:cNvPr>
          <p:cNvSpPr txBox="1"/>
          <p:nvPr/>
        </p:nvSpPr>
        <p:spPr>
          <a:xfrm>
            <a:off x="423082" y="1106109"/>
            <a:ext cx="1541185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800"/>
              </a:spcBef>
              <a:buClr>
                <a:schemeClr val="dk1"/>
              </a:buClr>
              <a:buSzPts val="1400"/>
            </a:pPr>
            <a:r>
              <a:rPr lang="en-US" sz="1600" dirty="0">
                <a:solidFill>
                  <a:srgbClr val="00B050"/>
                </a:solidFill>
                <a:latin typeface="Raleway" panose="020B0003030101060003" pitchFamily="34" charset="0"/>
                <a:cs typeface="Calibri"/>
                <a:sym typeface="Calibri"/>
              </a:rPr>
              <a:t>Community connection via Johnson Trolley Line </a:t>
            </a:r>
          </a:p>
          <a:p>
            <a:endParaRPr lang="en-US" dirty="0">
              <a:solidFill>
                <a:srgbClr val="00B050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789719E3-DEB7-3D41-92DB-7C424579956C}"/>
              </a:ext>
            </a:extLst>
          </p:cNvPr>
          <p:cNvGrpSpPr/>
          <p:nvPr/>
        </p:nvGrpSpPr>
        <p:grpSpPr>
          <a:xfrm>
            <a:off x="4919441" y="1447802"/>
            <a:ext cx="3834760" cy="3027088"/>
            <a:chOff x="4846722" y="1352080"/>
            <a:chExt cx="3966748" cy="3131277"/>
          </a:xfrm>
        </p:grpSpPr>
        <p:pic>
          <p:nvPicPr>
            <p:cNvPr id="2" name="Google Shape;236;p36">
              <a:extLst>
                <a:ext uri="{FF2B5EF4-FFF2-40B4-BE49-F238E27FC236}">
                  <a16:creationId xmlns:a16="http://schemas.microsoft.com/office/drawing/2014/main" id="{56969819-718D-7C49-A43B-44C2056552A0}"/>
                </a:ext>
              </a:extLst>
            </p:cNvPr>
            <p:cNvPicPr preferRelativeResize="0"/>
            <p:nvPr/>
          </p:nvPicPr>
          <p:blipFill>
            <a:blip r:embed="rId2">
              <a:alphaModFix/>
            </a:blip>
            <a:stretch>
              <a:fillRect/>
            </a:stretch>
          </p:blipFill>
          <p:spPr>
            <a:xfrm>
              <a:off x="4846722" y="1417265"/>
              <a:ext cx="3966748" cy="3066092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7AF8B946-7411-5145-9C3F-B757FDEAAC43}"/>
                </a:ext>
              </a:extLst>
            </p:cNvPr>
            <p:cNvSpPr/>
            <p:nvPr/>
          </p:nvSpPr>
          <p:spPr>
            <a:xfrm rot="21011448">
              <a:off x="4931633" y="1352080"/>
              <a:ext cx="1613345" cy="128818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Google Shape;163;p27">
            <a:extLst>
              <a:ext uri="{FF2B5EF4-FFF2-40B4-BE49-F238E27FC236}">
                <a16:creationId xmlns:a16="http://schemas.microsoft.com/office/drawing/2014/main" id="{BB65A0CB-6237-7348-9A8B-4B43A2665911}"/>
              </a:ext>
            </a:extLst>
          </p:cNvPr>
          <p:cNvSpPr txBox="1">
            <a:spLocks/>
          </p:cNvSpPr>
          <p:nvPr/>
        </p:nvSpPr>
        <p:spPr>
          <a:xfrm>
            <a:off x="423081" y="5255"/>
            <a:ext cx="8092269" cy="962175"/>
          </a:xfrm>
          <a:prstGeom prst="rect">
            <a:avLst/>
          </a:prstGeom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3300" b="1" dirty="0">
                <a:solidFill>
                  <a:schemeClr val="tx1"/>
                </a:solidFill>
                <a:latin typeface="Raleway"/>
                <a:cs typeface="Calibri"/>
                <a:sym typeface="Calibri"/>
              </a:rPr>
              <a:t>Benefits and impacts are great </a:t>
            </a:r>
            <a:endParaRPr lang="en-US" sz="3300" b="1" dirty="0">
              <a:solidFill>
                <a:schemeClr val="tx1"/>
              </a:solidFill>
              <a:latin typeface="Raleway"/>
              <a:cs typeface="Calibri"/>
              <a:sym typeface="Raleway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C309029E-275C-304C-AA41-01F003434801}"/>
              </a:ext>
            </a:extLst>
          </p:cNvPr>
          <p:cNvGrpSpPr/>
          <p:nvPr/>
        </p:nvGrpSpPr>
        <p:grpSpPr>
          <a:xfrm>
            <a:off x="4703299" y="4592413"/>
            <a:ext cx="3784761" cy="462527"/>
            <a:chOff x="1054796" y="4549539"/>
            <a:chExt cx="4588557" cy="560757"/>
          </a:xfrm>
        </p:grpSpPr>
        <p:pic>
          <p:nvPicPr>
            <p:cNvPr id="5" name="Google Shape;251;p38">
              <a:extLst>
                <a:ext uri="{FF2B5EF4-FFF2-40B4-BE49-F238E27FC236}">
                  <a16:creationId xmlns:a16="http://schemas.microsoft.com/office/drawing/2014/main" id="{520697CC-5AE6-C340-9F01-DA4B45BBC0D3}"/>
                </a:ext>
              </a:extLst>
            </p:cNvPr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2813271" y="4620473"/>
              <a:ext cx="459206" cy="442112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Google Shape;254;p38">
              <a:extLst>
                <a:ext uri="{FF2B5EF4-FFF2-40B4-BE49-F238E27FC236}">
                  <a16:creationId xmlns:a16="http://schemas.microsoft.com/office/drawing/2014/main" id="{3ADEAC38-576E-DB4F-9264-923845B450B5}"/>
                </a:ext>
              </a:extLst>
            </p:cNvPr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054796" y="4640241"/>
              <a:ext cx="920811" cy="38859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Google Shape;255;p38">
              <a:extLst>
                <a:ext uri="{FF2B5EF4-FFF2-40B4-BE49-F238E27FC236}">
                  <a16:creationId xmlns:a16="http://schemas.microsoft.com/office/drawing/2014/main" id="{F1C212C2-98B3-0147-8C83-250F63872DC7}"/>
                </a:ext>
              </a:extLst>
            </p:cNvPr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4831677" y="4647769"/>
              <a:ext cx="811676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oogle Shape;259;p38">
              <a:extLst>
                <a:ext uri="{FF2B5EF4-FFF2-40B4-BE49-F238E27FC236}">
                  <a16:creationId xmlns:a16="http://schemas.microsoft.com/office/drawing/2014/main" id="{361866D2-EC49-C841-B6D9-AB09679DF5C0}"/>
                </a:ext>
              </a:extLst>
            </p:cNvPr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401936" y="4549539"/>
              <a:ext cx="560749" cy="560757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61;p38">
              <a:extLst>
                <a:ext uri="{FF2B5EF4-FFF2-40B4-BE49-F238E27FC236}">
                  <a16:creationId xmlns:a16="http://schemas.microsoft.com/office/drawing/2014/main" id="{8EBC3500-1F61-9A4C-96B0-74E3BF38A9A8}"/>
                </a:ext>
              </a:extLst>
            </p:cNvPr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4121509" y="4647769"/>
              <a:ext cx="470822" cy="38106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63;p38">
              <a:extLst>
                <a:ext uri="{FF2B5EF4-FFF2-40B4-BE49-F238E27FC236}">
                  <a16:creationId xmlns:a16="http://schemas.microsoft.com/office/drawing/2014/main" id="{268B5753-7DD8-CD4B-9928-3D5F2FC61EA9}"/>
                </a:ext>
              </a:extLst>
            </p:cNvPr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2156323" y="4620473"/>
              <a:ext cx="442112" cy="442112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1" name="Google Shape;157;p26">
            <a:extLst>
              <a:ext uri="{FF2B5EF4-FFF2-40B4-BE49-F238E27FC236}">
                <a16:creationId xmlns:a16="http://schemas.microsoft.com/office/drawing/2014/main" id="{EE66347B-F00D-2449-8D2C-F45708BDC5EF}"/>
              </a:ext>
            </a:extLst>
          </p:cNvPr>
          <p:cNvSpPr txBox="1">
            <a:spLocks/>
          </p:cNvSpPr>
          <p:nvPr/>
        </p:nvSpPr>
        <p:spPr>
          <a:xfrm>
            <a:off x="488046" y="4543971"/>
            <a:ext cx="4172666" cy="5995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75" tIns="34275" rIns="68575" bIns="3427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sz="33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200" dirty="0">
                <a:solidFill>
                  <a:srgbClr val="00B050"/>
                </a:solidFill>
                <a:latin typeface="Raleway"/>
                <a:ea typeface="Raleway"/>
                <a:cs typeface="Raleway"/>
                <a:sym typeface="Raleway"/>
              </a:rPr>
              <a:t>Johnson Trolley Line Trail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0B062E7-1650-594A-91A2-3BCF27FAA57D}"/>
              </a:ext>
            </a:extLst>
          </p:cNvPr>
          <p:cNvCxnSpPr>
            <a:cxnSpLocks/>
          </p:cNvCxnSpPr>
          <p:nvPr/>
        </p:nvCxnSpPr>
        <p:spPr>
          <a:xfrm>
            <a:off x="488046" y="4543971"/>
            <a:ext cx="8174652" cy="0"/>
          </a:xfrm>
          <a:prstGeom prst="line">
            <a:avLst/>
          </a:prstGeom>
          <a:ln w="127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Google Shape;165;p27">
            <a:extLst>
              <a:ext uri="{FF2B5EF4-FFF2-40B4-BE49-F238E27FC236}">
                <a16:creationId xmlns:a16="http://schemas.microsoft.com/office/drawing/2014/main" id="{8DB1093A-6514-7642-8635-34A8ADA40158}"/>
              </a:ext>
            </a:extLst>
          </p:cNvPr>
          <p:cNvSpPr txBox="1">
            <a:spLocks/>
          </p:cNvSpPr>
          <p:nvPr/>
        </p:nvSpPr>
        <p:spPr>
          <a:xfrm>
            <a:off x="488046" y="962176"/>
            <a:ext cx="8174651" cy="1933418"/>
          </a:xfrm>
          <a:prstGeom prst="rect">
            <a:avLst/>
          </a:prstGeom>
        </p:spPr>
        <p:txBody>
          <a:bodyPr spcFirstLastPara="1" wrap="square" lIns="68575" tIns="34275" rIns="68575" bIns="34275" numCol="2" spcCol="18288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300"/>
              </a:spcAft>
            </a:pPr>
            <a:r>
              <a:rPr lang="en-US" sz="1600" b="1" dirty="0">
                <a:solidFill>
                  <a:srgbClr val="00B050"/>
                </a:solidFill>
                <a:latin typeface="Raleway" panose="020B0003030101060003" pitchFamily="34" charset="0"/>
              </a:rPr>
              <a:t>Locally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Safe systems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Regional connector for the county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Creates safe routes to school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Network that connects people to </a:t>
            </a:r>
            <a:br>
              <a:rPr lang="en-US" sz="1600" dirty="0">
                <a:latin typeface="Raleway" panose="020B0003030101060003" pitchFamily="34" charset="0"/>
              </a:rPr>
            </a:br>
            <a:r>
              <a:rPr lang="en-US" sz="1600" dirty="0">
                <a:latin typeface="Raleway" panose="020B0003030101060003" pitchFamily="34" charset="0"/>
              </a:rPr>
              <a:t>jobs and other opportunities</a:t>
            </a:r>
            <a:endParaRPr lang="en-US" sz="1600" b="1" dirty="0">
              <a:solidFill>
                <a:srgbClr val="00B050"/>
              </a:solidFill>
              <a:latin typeface="Raleway" panose="020B0003030101060003" pitchFamily="34" charset="0"/>
            </a:endParaRPr>
          </a:p>
          <a:p>
            <a:pPr>
              <a:spcAft>
                <a:spcPts val="300"/>
              </a:spcAft>
            </a:pPr>
            <a:r>
              <a:rPr lang="en-US" sz="1600" b="1" dirty="0">
                <a:solidFill>
                  <a:srgbClr val="00B050"/>
                </a:solidFill>
                <a:latin typeface="Raleway" panose="020B0003030101060003" pitchFamily="34" charset="0"/>
              </a:rPr>
              <a:t>Regionally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Priority project for Circuit Trails Coalition</a:t>
            </a:r>
          </a:p>
          <a:p>
            <a:pPr marL="285750" lvl="0" indent="-28575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latin typeface="Raleway" panose="020B0003030101060003" pitchFamily="34" charset="0"/>
              </a:rPr>
              <a:t>Essential trunk trail of </a:t>
            </a:r>
            <a:br>
              <a:rPr lang="en-US" sz="1600" dirty="0">
                <a:latin typeface="Raleway" panose="020B0003030101060003" pitchFamily="34" charset="0"/>
              </a:rPr>
            </a:br>
            <a:r>
              <a:rPr lang="en-US" sz="1600" dirty="0">
                <a:latin typeface="Raleway" panose="020B0003030101060003" pitchFamily="34" charset="0"/>
              </a:rPr>
              <a:t>Greater Mercer </a:t>
            </a:r>
            <a:br>
              <a:rPr lang="en-US" sz="1600" dirty="0">
                <a:latin typeface="Raleway" panose="020B0003030101060003" pitchFamily="34" charset="0"/>
              </a:rPr>
            </a:br>
            <a:r>
              <a:rPr lang="en-US" sz="1600" dirty="0">
                <a:latin typeface="Raleway" panose="020B0003030101060003" pitchFamily="34" charset="0"/>
              </a:rPr>
              <a:t>Trails Plan</a:t>
            </a:r>
          </a:p>
        </p:txBody>
      </p:sp>
      <p:pic>
        <p:nvPicPr>
          <p:cNvPr id="18" name="Picture 17" descr="A person riding a bicycle&#10;&#10;Description automatically generated with medium confidence">
            <a:extLst>
              <a:ext uri="{FF2B5EF4-FFF2-40B4-BE49-F238E27FC236}">
                <a16:creationId xmlns:a16="http://schemas.microsoft.com/office/drawing/2014/main" id="{AFB990FD-A9C2-BD4F-83B6-B2D3A1310A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379" y="2791761"/>
            <a:ext cx="2924021" cy="1627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10700"/>
      </p:ext>
    </p:extLst>
  </p:cSld>
  <p:clrMapOvr>
    <a:masterClrMapping/>
  </p:clrMapOvr>
</p:sld>
</file>

<file path=ppt/theme/theme1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1632</TotalTime>
  <Words>995</Words>
  <Application>Microsoft Macintosh PowerPoint</Application>
  <PresentationFormat>On-screen Show (16:9)</PresentationFormat>
  <Paragraphs>133</Paragraphs>
  <Slides>15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Lato</vt:lpstr>
      <vt:lpstr>Raleway</vt:lpstr>
      <vt:lpstr>Georgia</vt:lpstr>
      <vt:lpstr>Calibri</vt:lpstr>
      <vt:lpstr>Arial</vt:lpstr>
      <vt:lpstr>Swiss</vt:lpstr>
      <vt:lpstr>Office Theme</vt:lpstr>
      <vt:lpstr>Johnson Trolley Line Trail</vt:lpstr>
      <vt:lpstr>Introductions</vt:lpstr>
      <vt:lpstr>PowerPoint Presentation</vt:lpstr>
      <vt:lpstr>PowerPoint Presentation</vt:lpstr>
      <vt:lpstr>Time to act is now </vt:lpstr>
      <vt:lpstr>4 Interchanges for Motor vehicle crossings;  0 for walkers &amp; bikers</vt:lpstr>
      <vt:lpstr>The need is great</vt:lpstr>
      <vt:lpstr>PowerPoint Presentation</vt:lpstr>
      <vt:lpstr>PowerPoint Presentation</vt:lpstr>
      <vt:lpstr>Support is widespread across the county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Johnson Trolley Line Trail</dc:title>
  <cp:lastModifiedBy>Susie Henkel</cp:lastModifiedBy>
  <cp:revision>11</cp:revision>
  <dcterms:modified xsi:type="dcterms:W3CDTF">2022-01-07T18:47:01Z</dcterms:modified>
</cp:coreProperties>
</file>