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9"/>
    <p:restoredTop sz="91701"/>
  </p:normalViewPr>
  <p:slideViewPr>
    <p:cSldViewPr snapToGrid="0" snapToObjects="1">
      <p:cViewPr varScale="1">
        <p:scale>
          <a:sx n="112" d="100"/>
          <a:sy n="112" d="100"/>
        </p:scale>
        <p:origin x="6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9BF65-607B-8D47-8CAF-CECD1688CF92}" type="datetimeFigureOut">
              <a:rPr lang="en-US" smtClean="0"/>
              <a:t>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017E6-103A-144B-B8DE-EBE1980C8CE5}" type="slidenum">
              <a:rPr lang="en-US" smtClean="0"/>
              <a:t>‹#›</a:t>
            </a:fld>
            <a:endParaRPr lang="en-US"/>
          </a:p>
        </p:txBody>
      </p:sp>
    </p:spTree>
    <p:extLst>
      <p:ext uri="{BB962C8B-B14F-4D97-AF65-F5344CB8AC3E}">
        <p14:creationId xmlns:p14="http://schemas.microsoft.com/office/powerpoint/2010/main" val="371691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Students will leave this public speaking intensive with a basic knowledge and understanding of initiatives to better their communication skills today and beyond.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8017E6-103A-144B-B8DE-EBE1980C8CE5}" type="slidenum">
              <a:rPr lang="en-US" smtClean="0"/>
              <a:t>3</a:t>
            </a:fld>
            <a:endParaRPr lang="en-US"/>
          </a:p>
        </p:txBody>
      </p:sp>
    </p:spTree>
    <p:extLst>
      <p:ext uri="{BB962C8B-B14F-4D97-AF65-F5344CB8AC3E}">
        <p14:creationId xmlns:p14="http://schemas.microsoft.com/office/powerpoint/2010/main" val="374178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Write 2 external and 2 internal qualities/characteristics about yourself that define you!</a:t>
            </a:r>
            <a:r>
              <a:rPr lang="en-US" dirty="0">
                <a:effectLst/>
              </a:rPr>
              <a:t> </a:t>
            </a:r>
            <a:endParaRPr lang="en-US" dirty="0"/>
          </a:p>
        </p:txBody>
      </p:sp>
      <p:sp>
        <p:nvSpPr>
          <p:cNvPr id="4" name="Slide Number Placeholder 3"/>
          <p:cNvSpPr>
            <a:spLocks noGrp="1"/>
          </p:cNvSpPr>
          <p:nvPr>
            <p:ph type="sldNum" sz="quarter" idx="5"/>
          </p:nvPr>
        </p:nvSpPr>
        <p:spPr/>
        <p:txBody>
          <a:bodyPr/>
          <a:lstStyle/>
          <a:p>
            <a:fld id="{DA8017E6-103A-144B-B8DE-EBE1980C8CE5}" type="slidenum">
              <a:rPr lang="en-US" smtClean="0"/>
              <a:t>4</a:t>
            </a:fld>
            <a:endParaRPr lang="en-US"/>
          </a:p>
        </p:txBody>
      </p:sp>
    </p:spTree>
    <p:extLst>
      <p:ext uri="{BB962C8B-B14F-4D97-AF65-F5344CB8AC3E}">
        <p14:creationId xmlns:p14="http://schemas.microsoft.com/office/powerpoint/2010/main" val="302749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On the index card provided, list one person that has inspired you or motivated you to date. Write their name and three items describing how. With the person next to you, share the details you have written down. Collectively find themes from this exercise. Share themes with the class.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VM may play videos of inspiring speakers with diversity. As you continue to write your statement of purpose, do the characteristics discovered from the above exercise assist in providing clarity to your statement of purpose?</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Notes: before initiatives, VM may play videos of inspiring speakers with diversity. As you continue to write your statement of purpose, do the characteristics discovered from the above exercise assist in providing clarity to your statement of purpose?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8017E6-103A-144B-B8DE-EBE1980C8CE5}" type="slidenum">
              <a:rPr lang="en-US" smtClean="0"/>
              <a:t>5</a:t>
            </a:fld>
            <a:endParaRPr lang="en-US"/>
          </a:p>
        </p:txBody>
      </p:sp>
    </p:spTree>
    <p:extLst>
      <p:ext uri="{BB962C8B-B14F-4D97-AF65-F5344CB8AC3E}">
        <p14:creationId xmlns:p14="http://schemas.microsoft.com/office/powerpoint/2010/main" val="99629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What are all the moments in your life when you might need public speaking skills?  (Overall communication-day to day interaction, text message, phone call,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8017E6-103A-144B-B8DE-EBE1980C8CE5}" type="slidenum">
              <a:rPr lang="en-US" smtClean="0"/>
              <a:t>6</a:t>
            </a:fld>
            <a:endParaRPr lang="en-US"/>
          </a:p>
        </p:txBody>
      </p:sp>
    </p:spTree>
    <p:extLst>
      <p:ext uri="{BB962C8B-B14F-4D97-AF65-F5344CB8AC3E}">
        <p14:creationId xmlns:p14="http://schemas.microsoft.com/office/powerpoint/2010/main" val="236190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Whether you are speaking at a packed lecture hall or presenting to a small team meeting, effective voice projection is essential if you want people to hear you clearly and take you seriously as a speaker.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Is your voice shaking….nervous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do you calm down and center yourself? Are you breathing?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to do: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Deep inhalation….in..1-2-3, exhalation 3-2-1</a:t>
            </a:r>
            <a:endParaRPr lang="en-US" dirty="0">
              <a:effectLst/>
            </a:endParaRPr>
          </a:p>
          <a:p>
            <a:r>
              <a:rPr lang="en-US" sz="1200" i="1" kern="1200" dirty="0">
                <a:solidFill>
                  <a:schemeClr val="tx1"/>
                </a:solidFill>
                <a:effectLst/>
                <a:latin typeface="+mn-lt"/>
                <a:ea typeface="+mn-ea"/>
                <a:cs typeface="+mn-cs"/>
              </a:rPr>
              <a:t>Laugh</a:t>
            </a:r>
            <a:endParaRPr lang="en-US" dirty="0">
              <a:effectLst/>
            </a:endParaRPr>
          </a:p>
          <a:p>
            <a:r>
              <a:rPr lang="en-US" sz="1200" i="1" kern="1200" dirty="0">
                <a:solidFill>
                  <a:schemeClr val="tx1"/>
                </a:solidFill>
                <a:effectLst/>
                <a:latin typeface="+mn-lt"/>
                <a:ea typeface="+mn-ea"/>
                <a:cs typeface="+mn-cs"/>
              </a:rPr>
              <a:t>Humming</a:t>
            </a:r>
            <a:endParaRPr lang="en-US" dirty="0">
              <a:effectLst/>
            </a:endParaRPr>
          </a:p>
          <a:p>
            <a:r>
              <a:rPr lang="en-US" sz="1200" i="1" kern="1200" dirty="0">
                <a:solidFill>
                  <a:schemeClr val="tx1"/>
                </a:solidFill>
                <a:effectLst/>
                <a:latin typeface="+mn-lt"/>
                <a:ea typeface="+mn-ea"/>
                <a:cs typeface="+mn-cs"/>
              </a:rPr>
              <a:t>            Blah blah blah</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Insert worksheet on 3 effective areas-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8017E6-103A-144B-B8DE-EBE1980C8CE5}" type="slidenum">
              <a:rPr lang="en-US" smtClean="0"/>
              <a:t>7</a:t>
            </a:fld>
            <a:endParaRPr lang="en-US"/>
          </a:p>
        </p:txBody>
      </p:sp>
    </p:spTree>
    <p:extLst>
      <p:ext uri="{BB962C8B-B14F-4D97-AF65-F5344CB8AC3E}">
        <p14:creationId xmlns:p14="http://schemas.microsoft.com/office/powerpoint/2010/main" val="229312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Demonstrating Effective Body Language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Deep breath-expand your chest</a:t>
            </a:r>
            <a:endParaRPr lang="en-US" dirty="0">
              <a:effectLst/>
            </a:endParaRPr>
          </a:p>
          <a:p>
            <a:r>
              <a:rPr lang="en-US" sz="1200" i="1" kern="1200" dirty="0">
                <a:solidFill>
                  <a:schemeClr val="tx1"/>
                </a:solidFill>
                <a:effectLst/>
                <a:latin typeface="+mn-lt"/>
                <a:ea typeface="+mn-ea"/>
                <a:cs typeface="+mn-cs"/>
              </a:rPr>
              <a:t>Roll your shoulders back and down</a:t>
            </a:r>
            <a:endParaRPr lang="en-US" dirty="0">
              <a:effectLst/>
            </a:endParaRPr>
          </a:p>
          <a:p>
            <a:r>
              <a:rPr lang="en-US" sz="1200" i="1" kern="1200" dirty="0">
                <a:solidFill>
                  <a:schemeClr val="tx1"/>
                </a:solidFill>
                <a:effectLst/>
                <a:latin typeface="+mn-lt"/>
                <a:ea typeface="+mn-ea"/>
                <a:cs typeface="+mn-cs"/>
              </a:rPr>
              <a:t>Shake out your arms/and hands</a:t>
            </a:r>
            <a:endParaRPr lang="en-US" dirty="0">
              <a:effectLst/>
            </a:endParaRPr>
          </a:p>
          <a:p>
            <a:r>
              <a:rPr lang="en-US" sz="1200" i="1" kern="1200" dirty="0">
                <a:solidFill>
                  <a:schemeClr val="tx1"/>
                </a:solidFill>
                <a:effectLst/>
                <a:latin typeface="+mn-lt"/>
                <a:ea typeface="+mn-ea"/>
                <a:cs typeface="+mn-cs"/>
              </a:rPr>
              <a:t>Release  the tension!</a:t>
            </a:r>
            <a:endParaRPr lang="en-US" dirty="0">
              <a:effectLst/>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Interactive moment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Introduce yourself with your full name and your title…..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Stand up, shake hands, make eye contact,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8017E6-103A-144B-B8DE-EBE1980C8CE5}" type="slidenum">
              <a:rPr lang="en-US" smtClean="0"/>
              <a:t>8</a:t>
            </a:fld>
            <a:endParaRPr lang="en-US"/>
          </a:p>
        </p:txBody>
      </p:sp>
    </p:spTree>
    <p:extLst>
      <p:ext uri="{BB962C8B-B14F-4D97-AF65-F5344CB8AC3E}">
        <p14:creationId xmlns:p14="http://schemas.microsoft.com/office/powerpoint/2010/main" val="243486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Knowing your audience-Listen-be aware of, control, and express your emotions by handling interpersonal relationships judiciously and empathetically. Who’s your audience? Presenting your thoughts and ideas in your own words. Leading a conversation with clarity and composure.</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Practice-Practice-Practice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017E6-103A-144B-B8DE-EBE1980C8CE5}" type="slidenum">
              <a:rPr lang="en-US" smtClean="0"/>
              <a:t>9</a:t>
            </a:fld>
            <a:endParaRPr lang="en-US"/>
          </a:p>
        </p:txBody>
      </p:sp>
    </p:spTree>
    <p:extLst>
      <p:ext uri="{BB962C8B-B14F-4D97-AF65-F5344CB8AC3E}">
        <p14:creationId xmlns:p14="http://schemas.microsoft.com/office/powerpoint/2010/main" val="184650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9BE-64D8-0340-B4A6-A991A377F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78650A-0E8C-0A40-ABD5-C65562C50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5BB84-5918-F74E-A3D0-DA308442CFA6}"/>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5" name="Footer Placeholder 4">
            <a:extLst>
              <a:ext uri="{FF2B5EF4-FFF2-40B4-BE49-F238E27FC236}">
                <a16:creationId xmlns:a16="http://schemas.microsoft.com/office/drawing/2014/main" id="{6CD3F277-D8A4-EA48-A60F-9A6CF3439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34FE7-62A1-5342-BE14-0F37708B2703}"/>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378825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29FE-AB8F-3542-B6E0-2225E7488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22484B-801A-8D46-8ECE-475BB4669E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F8894-18DE-D34D-899B-CC7C917F0454}"/>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5" name="Footer Placeholder 4">
            <a:extLst>
              <a:ext uri="{FF2B5EF4-FFF2-40B4-BE49-F238E27FC236}">
                <a16:creationId xmlns:a16="http://schemas.microsoft.com/office/drawing/2014/main" id="{CC9D1E4A-1275-A343-AD7B-40185C1F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89F0F-AA2C-934A-AB44-7A10A2762913}"/>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18057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3788F-CC9A-854C-860D-440534788E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AEE3E9-1D0B-A14C-8B6B-378EAE6C90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466E8-B0CA-8045-8FA9-96BF840B68BF}"/>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5" name="Footer Placeholder 4">
            <a:extLst>
              <a:ext uri="{FF2B5EF4-FFF2-40B4-BE49-F238E27FC236}">
                <a16:creationId xmlns:a16="http://schemas.microsoft.com/office/drawing/2014/main" id="{95522E64-AEB1-C14F-AA68-4378453F4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AEA3B-3AA7-BF40-84C5-DB603C312D51}"/>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18477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F331-DDF2-9941-B952-7A32A40FD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6607AA-7747-9C4C-8B7F-67195773A0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70518-3C74-BA4C-BBFA-F56E8195FC2B}"/>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5" name="Footer Placeholder 4">
            <a:extLst>
              <a:ext uri="{FF2B5EF4-FFF2-40B4-BE49-F238E27FC236}">
                <a16:creationId xmlns:a16="http://schemas.microsoft.com/office/drawing/2014/main" id="{0726CA76-7CB8-5D4A-9499-4FBDD8575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06556-D664-9F40-8149-D47CD58FC687}"/>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30071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3C40-899B-D54D-A5CF-9216D394B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2E43C6-1819-AC45-8A71-099DAD7E0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3617E8-801F-214A-BDD2-F50F784FB4D2}"/>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5" name="Footer Placeholder 4">
            <a:extLst>
              <a:ext uri="{FF2B5EF4-FFF2-40B4-BE49-F238E27FC236}">
                <a16:creationId xmlns:a16="http://schemas.microsoft.com/office/drawing/2014/main" id="{3FC299F9-928B-EF45-9DF9-C4AF0B4D2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257FA-AD62-B04A-B669-E497E3D38C63}"/>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358397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C85E-F980-8745-B759-FB10FF7C3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BDA37-B783-E743-B91C-D247A62B7C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C7D042-84D5-7F48-A1A9-9105E4CC3E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36AC4C-C983-C641-934E-B499D71D1DDC}"/>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6" name="Footer Placeholder 5">
            <a:extLst>
              <a:ext uri="{FF2B5EF4-FFF2-40B4-BE49-F238E27FC236}">
                <a16:creationId xmlns:a16="http://schemas.microsoft.com/office/drawing/2014/main" id="{3111DE4C-FAFD-3849-A474-71F896B84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5EC9D-FF87-DC42-A0B6-DE071CF3E209}"/>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245599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43C3-ECEA-194D-8AF4-D2D1AA03D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519AC-A93F-8345-AD37-85A09ADBA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E8F1B4-553E-0A41-BB66-F98C4DD0A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B4571D-23A8-8449-A34B-3B22B60C5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6BCA11-ACFA-244D-B0C1-03B27C2916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91C504-6374-1642-8422-86CBA5DBA480}"/>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8" name="Footer Placeholder 7">
            <a:extLst>
              <a:ext uri="{FF2B5EF4-FFF2-40B4-BE49-F238E27FC236}">
                <a16:creationId xmlns:a16="http://schemas.microsoft.com/office/drawing/2014/main" id="{7BC1405A-1B86-9D4E-A0D9-97697F8CFF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68ADEC-EB64-B648-B105-7061136D7A4A}"/>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297276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6E68-8A02-0345-8438-C0DFD4FF19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CF341-74D4-FD41-A8A3-C008100C49C3}"/>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4" name="Footer Placeholder 3">
            <a:extLst>
              <a:ext uri="{FF2B5EF4-FFF2-40B4-BE49-F238E27FC236}">
                <a16:creationId xmlns:a16="http://schemas.microsoft.com/office/drawing/2014/main" id="{DA0F51AC-D8F5-6840-A6C1-86B2B012D0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442A1B-FF18-DA4B-8E32-A465CDECAB40}"/>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200981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29D0B-31AB-3245-921A-45508A4DDACC}"/>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3" name="Footer Placeholder 2">
            <a:extLst>
              <a:ext uri="{FF2B5EF4-FFF2-40B4-BE49-F238E27FC236}">
                <a16:creationId xmlns:a16="http://schemas.microsoft.com/office/drawing/2014/main" id="{83CD8D5A-71E2-374C-B36A-0914E9AACC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33D04-845F-5B48-BE18-BE11E3C1328D}"/>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418617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2FE9-F1C8-3E4E-8ED4-9404C969A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B9EA50-EDF7-304E-9DEA-604810928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F7A534-B3D0-7D4A-AE3D-1573A9EB4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891EEC-F0D0-1A44-945E-258ABD96E871}"/>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6" name="Footer Placeholder 5">
            <a:extLst>
              <a:ext uri="{FF2B5EF4-FFF2-40B4-BE49-F238E27FC236}">
                <a16:creationId xmlns:a16="http://schemas.microsoft.com/office/drawing/2014/main" id="{BA4AD6F5-0A74-6248-8480-E7434C8B3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D233C-8A7B-DC42-807A-2679D6F7C414}"/>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318511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4817-4C36-FE42-B79C-58E2BA70D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56DE2C-357F-254C-A80D-FE556F9901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E1BA9C-DCC1-FC4F-83B6-E35831A3A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76D1F-0524-3F4A-853C-0BDB42A3432C}"/>
              </a:ext>
            </a:extLst>
          </p:cNvPr>
          <p:cNvSpPr>
            <a:spLocks noGrp="1"/>
          </p:cNvSpPr>
          <p:nvPr>
            <p:ph type="dt" sz="half" idx="10"/>
          </p:nvPr>
        </p:nvSpPr>
        <p:spPr/>
        <p:txBody>
          <a:bodyPr/>
          <a:lstStyle/>
          <a:p>
            <a:fld id="{B57314B9-A7B3-D44D-979C-969D860C501A}" type="datetimeFigureOut">
              <a:rPr lang="en-US" smtClean="0"/>
              <a:t>1/7/22</a:t>
            </a:fld>
            <a:endParaRPr lang="en-US"/>
          </a:p>
        </p:txBody>
      </p:sp>
      <p:sp>
        <p:nvSpPr>
          <p:cNvPr id="6" name="Footer Placeholder 5">
            <a:extLst>
              <a:ext uri="{FF2B5EF4-FFF2-40B4-BE49-F238E27FC236}">
                <a16:creationId xmlns:a16="http://schemas.microsoft.com/office/drawing/2014/main" id="{C089EEE8-5048-D946-B9A1-AABA5FB5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76C66-F84A-C24B-85EA-6F36EB798279}"/>
              </a:ext>
            </a:extLst>
          </p:cNvPr>
          <p:cNvSpPr>
            <a:spLocks noGrp="1"/>
          </p:cNvSpPr>
          <p:nvPr>
            <p:ph type="sldNum" sz="quarter" idx="12"/>
          </p:nvPr>
        </p:nvSpPr>
        <p:spPr/>
        <p:txBody>
          <a:bodyPr/>
          <a:lstStyle/>
          <a:p>
            <a:fld id="{80C3CF0C-6E17-9245-8D85-C701403C72C2}" type="slidenum">
              <a:rPr lang="en-US" smtClean="0"/>
              <a:t>‹#›</a:t>
            </a:fld>
            <a:endParaRPr lang="en-US"/>
          </a:p>
        </p:txBody>
      </p:sp>
    </p:spTree>
    <p:extLst>
      <p:ext uri="{BB962C8B-B14F-4D97-AF65-F5344CB8AC3E}">
        <p14:creationId xmlns:p14="http://schemas.microsoft.com/office/powerpoint/2010/main" val="133382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AFC41-D207-5744-9EB5-2D3ACDA1DE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993663-F039-7C49-A828-9A76849CB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F4194-5D8C-8B49-8154-B0FD2955A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314B9-A7B3-D44D-979C-969D860C501A}" type="datetimeFigureOut">
              <a:rPr lang="en-US" smtClean="0"/>
              <a:t>1/7/22</a:t>
            </a:fld>
            <a:endParaRPr lang="en-US"/>
          </a:p>
        </p:txBody>
      </p:sp>
      <p:sp>
        <p:nvSpPr>
          <p:cNvPr id="5" name="Footer Placeholder 4">
            <a:extLst>
              <a:ext uri="{FF2B5EF4-FFF2-40B4-BE49-F238E27FC236}">
                <a16:creationId xmlns:a16="http://schemas.microsoft.com/office/drawing/2014/main" id="{3B6ABD4F-A64E-264F-A3D6-C5B371132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6943B8-79FB-7C43-A6D2-12FA296CF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3CF0C-6E17-9245-8D85-C701403C72C2}" type="slidenum">
              <a:rPr lang="en-US" smtClean="0"/>
              <a:t>‹#›</a:t>
            </a:fld>
            <a:endParaRPr lang="en-US"/>
          </a:p>
        </p:txBody>
      </p:sp>
    </p:spTree>
    <p:extLst>
      <p:ext uri="{BB962C8B-B14F-4D97-AF65-F5344CB8AC3E}">
        <p14:creationId xmlns:p14="http://schemas.microsoft.com/office/powerpoint/2010/main" val="166994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7BA56B-846F-7D49-AE89-22376B1CAABE}"/>
              </a:ext>
            </a:extLst>
          </p:cNvPr>
          <p:cNvPicPr>
            <a:picLocks noChangeAspect="1"/>
          </p:cNvPicPr>
          <p:nvPr/>
        </p:nvPicPr>
        <p:blipFill>
          <a:blip r:embed="rId2"/>
          <a:stretch>
            <a:fillRect/>
          </a:stretch>
        </p:blipFill>
        <p:spPr>
          <a:xfrm>
            <a:off x="0" y="0"/>
            <a:ext cx="10287000" cy="6858000"/>
          </a:xfrm>
          <a:prstGeom prst="rect">
            <a:avLst/>
          </a:prstGeom>
        </p:spPr>
      </p:pic>
      <p:sp>
        <p:nvSpPr>
          <p:cNvPr id="2" name="Title 1">
            <a:extLst>
              <a:ext uri="{FF2B5EF4-FFF2-40B4-BE49-F238E27FC236}">
                <a16:creationId xmlns:a16="http://schemas.microsoft.com/office/drawing/2014/main" id="{6C25AFA5-B661-B14F-99FB-A679D82BA045}"/>
              </a:ext>
            </a:extLst>
          </p:cNvPr>
          <p:cNvSpPr>
            <a:spLocks noGrp="1"/>
          </p:cNvSpPr>
          <p:nvPr>
            <p:ph type="ctrTitle"/>
          </p:nvPr>
        </p:nvSpPr>
        <p:spPr>
          <a:xfrm>
            <a:off x="5971438" y="886898"/>
            <a:ext cx="6220562" cy="1413031"/>
          </a:xfrm>
        </p:spPr>
        <p:txBody>
          <a:bodyPr>
            <a:normAutofit/>
          </a:bodyPr>
          <a:lstStyle/>
          <a:p>
            <a:pPr algn="l"/>
            <a:r>
              <a:rPr lang="en-US" sz="3600" b="1" spc="300" dirty="0">
                <a:solidFill>
                  <a:srgbClr val="0070C0"/>
                </a:solidFill>
                <a:latin typeface="Proxima Nova" panose="02000506030000020004" pitchFamily="2" charset="0"/>
                <a:ea typeface="Helvetica Neue" panose="02000503000000020004" pitchFamily="2" charset="0"/>
                <a:cs typeface="Helvetica Neue" panose="02000503000000020004" pitchFamily="2" charset="0"/>
              </a:rPr>
              <a:t>FINDING YOUR VOICE</a:t>
            </a:r>
            <a:r>
              <a:rPr lang="en-US" sz="3600" b="1" spc="300" dirty="0">
                <a:solidFill>
                  <a:srgbClr val="0070C0"/>
                </a:solidFill>
                <a:effectLst/>
                <a:latin typeface="Proxima Nova" panose="02000506030000020004" pitchFamily="2" charset="0"/>
                <a:ea typeface="Helvetica Neue" panose="02000503000000020004" pitchFamily="2" charset="0"/>
                <a:cs typeface="Helvetica Neue" panose="02000503000000020004" pitchFamily="2" charset="0"/>
              </a:rPr>
              <a:t> </a:t>
            </a:r>
            <a:endParaRPr lang="en-US" sz="3600" b="1" spc="300" dirty="0">
              <a:solidFill>
                <a:srgbClr val="0070C0"/>
              </a:solidFill>
              <a:latin typeface="Proxima Nova" panose="02000506030000020004" pitchFamily="2" charset="0"/>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45D2B7AA-4D93-A447-B9BA-D6C78FCB4D1C}"/>
              </a:ext>
            </a:extLst>
          </p:cNvPr>
          <p:cNvSpPr>
            <a:spLocks noGrp="1"/>
          </p:cNvSpPr>
          <p:nvPr>
            <p:ph type="subTitle" idx="1"/>
          </p:nvPr>
        </p:nvSpPr>
        <p:spPr>
          <a:xfrm>
            <a:off x="5971438" y="2440220"/>
            <a:ext cx="5825575" cy="1655762"/>
          </a:xfrm>
        </p:spPr>
        <p:txBody>
          <a:bodyPr>
            <a:normAutofit/>
          </a:bodyPr>
          <a:lstStyle/>
          <a:p>
            <a:pPr algn="l">
              <a:lnSpc>
                <a:spcPct val="110000"/>
              </a:lnSpc>
            </a:pPr>
            <a:r>
              <a:rPr lang="en-US" b="1" dirty="0">
                <a:latin typeface="Proxima Nova" panose="02000506030000020004" pitchFamily="2" charset="0"/>
                <a:ea typeface="Verdana" panose="020B0604030504040204" pitchFamily="34" charset="0"/>
                <a:cs typeface="Arial" panose="020B0604020202020204" pitchFamily="34" charset="0"/>
              </a:rPr>
              <a:t>Public Speaking Intensive </a:t>
            </a:r>
            <a:br>
              <a:rPr lang="en-US" b="1" dirty="0">
                <a:latin typeface="Proxima Nova" panose="02000506030000020004" pitchFamily="2" charset="0"/>
                <a:ea typeface="Verdana" panose="020B0604030504040204" pitchFamily="34" charset="0"/>
                <a:cs typeface="Arial" panose="020B0604020202020204" pitchFamily="34" charset="0"/>
              </a:rPr>
            </a:br>
            <a:r>
              <a:rPr lang="en-US" b="1" dirty="0">
                <a:latin typeface="Proxima Nova" panose="02000506030000020004" pitchFamily="2" charset="0"/>
                <a:ea typeface="Verdana" panose="020B0604030504040204" pitchFamily="34" charset="0"/>
                <a:cs typeface="Arial" panose="020B0604020202020204" pitchFamily="34" charset="0"/>
              </a:rPr>
              <a:t>for Lewis Leaders, Smith College</a:t>
            </a:r>
          </a:p>
          <a:p>
            <a:pPr algn="l">
              <a:lnSpc>
                <a:spcPct val="150000"/>
              </a:lnSpc>
            </a:pPr>
            <a:r>
              <a:rPr lang="en-US" sz="2000" dirty="0">
                <a:solidFill>
                  <a:schemeClr val="tx1">
                    <a:lumMod val="50000"/>
                    <a:lumOff val="50000"/>
                  </a:schemeClr>
                </a:solidFill>
                <a:latin typeface="Proxima Nova" panose="02000506030000020004" pitchFamily="2" charset="0"/>
                <a:ea typeface="Verdana" panose="020B0604030504040204" pitchFamily="34" charset="0"/>
                <a:cs typeface="Arial" panose="020B0604020202020204" pitchFamily="34" charset="0"/>
              </a:rPr>
              <a:t>Vincent </a:t>
            </a:r>
            <a:r>
              <a:rPr lang="en-US" sz="2000" dirty="0" err="1">
                <a:solidFill>
                  <a:schemeClr val="tx1">
                    <a:lumMod val="50000"/>
                    <a:lumOff val="50000"/>
                  </a:schemeClr>
                </a:solidFill>
                <a:latin typeface="Proxima Nova" panose="02000506030000020004" pitchFamily="2" charset="0"/>
                <a:ea typeface="Verdana" panose="020B0604030504040204" pitchFamily="34" charset="0"/>
                <a:cs typeface="Arial" panose="020B0604020202020204" pitchFamily="34" charset="0"/>
              </a:rPr>
              <a:t>Metallo</a:t>
            </a:r>
            <a:r>
              <a:rPr lang="en-US" sz="2000" dirty="0">
                <a:solidFill>
                  <a:schemeClr val="tx1">
                    <a:lumMod val="50000"/>
                    <a:lumOff val="50000"/>
                  </a:schemeClr>
                </a:solidFill>
                <a:latin typeface="Proxima Nova" panose="02000506030000020004" pitchFamily="2" charset="0"/>
                <a:ea typeface="Verdana" panose="020B0604030504040204" pitchFamily="34" charset="0"/>
                <a:cs typeface="Arial" panose="020B0604020202020204" pitchFamily="34" charset="0"/>
              </a:rPr>
              <a:t>, </a:t>
            </a:r>
            <a:r>
              <a:rPr lang="en-US" sz="2000" dirty="0" err="1">
                <a:solidFill>
                  <a:schemeClr val="tx1">
                    <a:lumMod val="50000"/>
                    <a:lumOff val="50000"/>
                  </a:schemeClr>
                </a:solidFill>
                <a:latin typeface="Proxima Nova" panose="02000506030000020004" pitchFamily="2" charset="0"/>
                <a:ea typeface="Verdana" panose="020B0604030504040204" pitchFamily="34" charset="0"/>
                <a:cs typeface="Arial" panose="020B0604020202020204" pitchFamily="34" charset="0"/>
              </a:rPr>
              <a:t>Audun</a:t>
            </a:r>
            <a:r>
              <a:rPr lang="en-US" sz="2000" dirty="0">
                <a:solidFill>
                  <a:schemeClr val="tx1">
                    <a:lumMod val="50000"/>
                    <a:lumOff val="50000"/>
                  </a:schemeClr>
                </a:solidFill>
                <a:latin typeface="Proxima Nova" panose="02000506030000020004" pitchFamily="2" charset="0"/>
                <a:ea typeface="Verdana" panose="020B0604030504040204" pitchFamily="34" charset="0"/>
                <a:cs typeface="Arial" panose="020B0604020202020204" pitchFamily="34" charset="0"/>
              </a:rPr>
              <a:t> Coaching</a:t>
            </a:r>
          </a:p>
        </p:txBody>
      </p:sp>
      <p:pic>
        <p:nvPicPr>
          <p:cNvPr id="9" name="Picture 8">
            <a:extLst>
              <a:ext uri="{FF2B5EF4-FFF2-40B4-BE49-F238E27FC236}">
                <a16:creationId xmlns:a16="http://schemas.microsoft.com/office/drawing/2014/main" id="{8FF2E433-5289-0E4F-B966-895B6A4280D7}"/>
              </a:ext>
            </a:extLst>
          </p:cNvPr>
          <p:cNvPicPr>
            <a:picLocks noChangeAspect="1"/>
          </p:cNvPicPr>
          <p:nvPr/>
        </p:nvPicPr>
        <p:blipFill>
          <a:blip r:embed="rId3"/>
          <a:stretch>
            <a:fillRect/>
          </a:stretch>
        </p:blipFill>
        <p:spPr>
          <a:xfrm>
            <a:off x="10668000" y="5573485"/>
            <a:ext cx="923568" cy="923568"/>
          </a:xfrm>
          <a:prstGeom prst="rect">
            <a:avLst/>
          </a:prstGeom>
        </p:spPr>
      </p:pic>
      <p:sp>
        <p:nvSpPr>
          <p:cNvPr id="10" name="TextBox 9">
            <a:extLst>
              <a:ext uri="{FF2B5EF4-FFF2-40B4-BE49-F238E27FC236}">
                <a16:creationId xmlns:a16="http://schemas.microsoft.com/office/drawing/2014/main" id="{25FF1C34-7657-6743-A183-6AFD3841B906}"/>
              </a:ext>
            </a:extLst>
          </p:cNvPr>
          <p:cNvSpPr txBox="1"/>
          <p:nvPr/>
        </p:nvSpPr>
        <p:spPr>
          <a:xfrm>
            <a:off x="9031704" y="5699530"/>
            <a:ext cx="2149642" cy="70788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AUDUN</a:t>
            </a: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COACHING</a:t>
            </a:r>
          </a:p>
        </p:txBody>
      </p:sp>
      <p:cxnSp>
        <p:nvCxnSpPr>
          <p:cNvPr id="12" name="Straight Connector 11">
            <a:extLst>
              <a:ext uri="{FF2B5EF4-FFF2-40B4-BE49-F238E27FC236}">
                <a16:creationId xmlns:a16="http://schemas.microsoft.com/office/drawing/2014/main" id="{302BD437-0619-2F45-A058-59AB23993940}"/>
              </a:ext>
            </a:extLst>
          </p:cNvPr>
          <p:cNvCxnSpPr/>
          <p:nvPr/>
        </p:nvCxnSpPr>
        <p:spPr>
          <a:xfrm>
            <a:off x="10443411" y="5507026"/>
            <a:ext cx="0" cy="110003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a16="http://schemas.microsoft.com/office/drawing/2014/main" id="{5109F5D6-43AA-C742-8B96-174048350488}"/>
              </a:ext>
            </a:extLst>
          </p:cNvPr>
          <p:cNvCxnSpPr>
            <a:cxnSpLocks/>
          </p:cNvCxnSpPr>
          <p:nvPr/>
        </p:nvCxnSpPr>
        <p:spPr>
          <a:xfrm>
            <a:off x="5596741" y="0"/>
            <a:ext cx="0" cy="3870731"/>
          </a:xfrm>
          <a:prstGeom prst="line">
            <a:avLst/>
          </a:prstGeom>
          <a:ln>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02747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FE3B9-941A-2D48-A5B6-3C8993A36AA3}"/>
              </a:ext>
            </a:extLst>
          </p:cNvPr>
          <p:cNvPicPr>
            <a:picLocks noChangeAspect="1"/>
          </p:cNvPicPr>
          <p:nvPr/>
        </p:nvPicPr>
        <p:blipFill>
          <a:blip r:embed="rId2"/>
          <a:stretch>
            <a:fillRect/>
          </a:stretch>
        </p:blipFill>
        <p:spPr>
          <a:xfrm>
            <a:off x="1905000" y="0"/>
            <a:ext cx="10287000" cy="6858000"/>
          </a:xfrm>
          <a:prstGeom prst="rect">
            <a:avLst/>
          </a:prstGeom>
        </p:spPr>
      </p:pic>
      <p:sp>
        <p:nvSpPr>
          <p:cNvPr id="2" name="Title 1">
            <a:extLst>
              <a:ext uri="{FF2B5EF4-FFF2-40B4-BE49-F238E27FC236}">
                <a16:creationId xmlns:a16="http://schemas.microsoft.com/office/drawing/2014/main" id="{9E0A94E7-3EBE-7045-9263-7ACFDB89879D}"/>
              </a:ext>
            </a:extLst>
          </p:cNvPr>
          <p:cNvSpPr>
            <a:spLocks noGrp="1"/>
          </p:cNvSpPr>
          <p:nvPr>
            <p:ph type="title"/>
          </p:nvPr>
        </p:nvSpPr>
        <p:spPr/>
        <p:txBody>
          <a:bodyPr>
            <a:normAutofit/>
          </a:bodyPr>
          <a:lstStyle/>
          <a:p>
            <a:r>
              <a:rPr lang="en-US" sz="2800" b="1" spc="300" dirty="0">
                <a:solidFill>
                  <a:srgbClr val="0070C0"/>
                </a:solidFill>
                <a:latin typeface="Proxima Nova" panose="02000506030000020004" pitchFamily="2" charset="0"/>
              </a:rPr>
              <a:t>AUTHENTIC COMMUNICATION </a:t>
            </a:r>
          </a:p>
        </p:txBody>
      </p:sp>
      <p:sp>
        <p:nvSpPr>
          <p:cNvPr id="3" name="Content Placeholder 2">
            <a:extLst>
              <a:ext uri="{FF2B5EF4-FFF2-40B4-BE49-F238E27FC236}">
                <a16:creationId xmlns:a16="http://schemas.microsoft.com/office/drawing/2014/main" id="{8C8AB064-815C-CD49-B72B-95634A49969A}"/>
              </a:ext>
            </a:extLst>
          </p:cNvPr>
          <p:cNvSpPr>
            <a:spLocks noGrp="1"/>
          </p:cNvSpPr>
          <p:nvPr>
            <p:ph idx="1"/>
          </p:nvPr>
        </p:nvSpPr>
        <p:spPr>
          <a:xfrm>
            <a:off x="838200" y="2055813"/>
            <a:ext cx="10515600" cy="4657414"/>
          </a:xfrm>
        </p:spPr>
        <p:txBody>
          <a:bodyPr>
            <a:normAutofit/>
          </a:bodyPr>
          <a:lstStyle/>
          <a:p>
            <a:pPr marL="0" indent="0">
              <a:lnSpc>
                <a:spcPct val="150000"/>
              </a:lnSpc>
              <a:buNone/>
            </a:pPr>
            <a: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t>Requires integrity, credibility, and </a:t>
            </a:r>
            <a:b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br>
            <a: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t>conviction – traits that will develop </a:t>
            </a:r>
            <a:b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br>
            <a: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t>and maintain personal and </a:t>
            </a:r>
            <a:b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br>
            <a: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t>professional relationships </a:t>
            </a:r>
            <a:b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br>
            <a:r>
              <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rPr>
              <a:t>for a lifetime.</a:t>
            </a:r>
            <a:r>
              <a:rPr lang="en-US" sz="2400" dirty="0">
                <a:solidFill>
                  <a:schemeClr val="tx1">
                    <a:lumMod val="50000"/>
                    <a:lumOff val="50000"/>
                  </a:schemeClr>
                </a:solidFill>
                <a:effectLst/>
                <a:latin typeface="Proxima Nova Light" panose="02000506030000020004" pitchFamily="2" charset="0"/>
                <a:ea typeface="Verdana" panose="020B0604030504040204" pitchFamily="34" charset="0"/>
                <a:cs typeface="Verdana" panose="020B0604030504040204" pitchFamily="34" charset="0"/>
              </a:rPr>
              <a:t> </a:t>
            </a:r>
            <a:endParaRPr lang="en-US" sz="2400" dirty="0">
              <a:solidFill>
                <a:schemeClr val="tx1">
                  <a:lumMod val="50000"/>
                  <a:lumOff val="50000"/>
                </a:schemeClr>
              </a:solidFill>
              <a:latin typeface="Proxima Nova Light" panose="02000506030000020004" pitchFamily="2" charset="0"/>
              <a:ea typeface="Verdana" panose="020B0604030504040204" pitchFamily="34" charset="0"/>
              <a:cs typeface="Verdana" panose="020B0604030504040204" pitchFamily="34" charset="0"/>
            </a:endParaRPr>
          </a:p>
        </p:txBody>
      </p:sp>
      <p:cxnSp>
        <p:nvCxnSpPr>
          <p:cNvPr id="9" name="Straight Connector 8">
            <a:extLst>
              <a:ext uri="{FF2B5EF4-FFF2-40B4-BE49-F238E27FC236}">
                <a16:creationId xmlns:a16="http://schemas.microsoft.com/office/drawing/2014/main" id="{06CF817D-B5C5-784E-A4FF-5A722E4D8B4D}"/>
              </a:ext>
            </a:extLst>
          </p:cNvPr>
          <p:cNvCxnSpPr/>
          <p:nvPr/>
        </p:nvCxnSpPr>
        <p:spPr>
          <a:xfrm>
            <a:off x="0"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56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AFFF3A-58B4-244B-9C48-25AEA65AF0F9}"/>
              </a:ext>
            </a:extLst>
          </p:cNvPr>
          <p:cNvPicPr>
            <a:picLocks noChangeAspect="1"/>
          </p:cNvPicPr>
          <p:nvPr/>
        </p:nvPicPr>
        <p:blipFill>
          <a:blip r:embed="rId3"/>
          <a:stretch>
            <a:fillRect/>
          </a:stretch>
        </p:blipFill>
        <p:spPr>
          <a:xfrm>
            <a:off x="0" y="0"/>
            <a:ext cx="10287000" cy="6858000"/>
          </a:xfrm>
          <a:prstGeom prst="rect">
            <a:avLst/>
          </a:prstGeom>
        </p:spPr>
      </p:pic>
      <p:sp>
        <p:nvSpPr>
          <p:cNvPr id="2" name="Title 1">
            <a:extLst>
              <a:ext uri="{FF2B5EF4-FFF2-40B4-BE49-F238E27FC236}">
                <a16:creationId xmlns:a16="http://schemas.microsoft.com/office/drawing/2014/main" id="{56B59135-D715-9246-9688-24413E06B5F9}"/>
              </a:ext>
            </a:extLst>
          </p:cNvPr>
          <p:cNvSpPr>
            <a:spLocks noGrp="1"/>
          </p:cNvSpPr>
          <p:nvPr>
            <p:ph type="title"/>
          </p:nvPr>
        </p:nvSpPr>
        <p:spPr/>
        <p:txBody>
          <a:bodyPr>
            <a:normAutofit/>
          </a:bodyPr>
          <a:lstStyle/>
          <a:p>
            <a:pPr algn="r"/>
            <a:r>
              <a:rPr lang="en-US" sz="2800" b="1" spc="300" dirty="0">
                <a:solidFill>
                  <a:srgbClr val="0070C0"/>
                </a:solidFill>
                <a:latin typeface="Proxima Nova" panose="02000506030000020004" pitchFamily="2" charset="0"/>
              </a:rPr>
              <a:t>WHAT DEFINES AN AUTHENTIC COMMUNICATOR? </a:t>
            </a:r>
          </a:p>
        </p:txBody>
      </p:sp>
      <p:sp>
        <p:nvSpPr>
          <p:cNvPr id="3" name="Content Placeholder 2">
            <a:extLst>
              <a:ext uri="{FF2B5EF4-FFF2-40B4-BE49-F238E27FC236}">
                <a16:creationId xmlns:a16="http://schemas.microsoft.com/office/drawing/2014/main" id="{BFAB99FB-A467-B646-BA92-0D6657015A27}"/>
              </a:ext>
            </a:extLst>
          </p:cNvPr>
          <p:cNvSpPr>
            <a:spLocks noGrp="1"/>
          </p:cNvSpPr>
          <p:nvPr>
            <p:ph idx="1"/>
          </p:nvPr>
        </p:nvSpPr>
        <p:spPr>
          <a:xfrm>
            <a:off x="6654609" y="1985158"/>
            <a:ext cx="4699191" cy="4351338"/>
          </a:xfrm>
        </p:spPr>
        <p:txBody>
          <a:bodyPr/>
          <a:lstStyle/>
          <a:p>
            <a:pPr marL="0" indent="0" algn="r">
              <a:lnSpc>
                <a:spcPct val="150000"/>
              </a:lnSpc>
              <a:buNone/>
            </a:pPr>
            <a:r>
              <a:rPr lang="en-US" spc="300" dirty="0">
                <a:solidFill>
                  <a:schemeClr val="tx1">
                    <a:lumMod val="50000"/>
                    <a:lumOff val="50000"/>
                  </a:schemeClr>
                </a:solidFill>
                <a:latin typeface="Proxima Nova Light" panose="02000506030000020004" pitchFamily="2" charset="0"/>
              </a:rPr>
              <a:t>VOICE</a:t>
            </a:r>
          </a:p>
          <a:p>
            <a:pPr marL="0" indent="0" algn="r">
              <a:lnSpc>
                <a:spcPct val="150000"/>
              </a:lnSpc>
              <a:buNone/>
            </a:pPr>
            <a:r>
              <a:rPr lang="en-US" spc="300" dirty="0">
                <a:solidFill>
                  <a:schemeClr val="tx1">
                    <a:lumMod val="50000"/>
                    <a:lumOff val="50000"/>
                  </a:schemeClr>
                </a:solidFill>
                <a:latin typeface="Proxima Nova Light" panose="02000506030000020004" pitchFamily="2" charset="0"/>
              </a:rPr>
              <a:t>BODY LANGUAGE</a:t>
            </a:r>
          </a:p>
          <a:p>
            <a:pPr marL="0" indent="0" algn="r">
              <a:lnSpc>
                <a:spcPct val="150000"/>
              </a:lnSpc>
              <a:buNone/>
            </a:pPr>
            <a:r>
              <a:rPr lang="en-US" spc="300" dirty="0">
                <a:solidFill>
                  <a:schemeClr val="tx1">
                    <a:lumMod val="50000"/>
                    <a:lumOff val="50000"/>
                  </a:schemeClr>
                </a:solidFill>
                <a:latin typeface="Proxima Nova Light" panose="02000506030000020004" pitchFamily="2" charset="0"/>
              </a:rPr>
              <a:t>EYE-CONTACT</a:t>
            </a:r>
          </a:p>
          <a:p>
            <a:pPr marL="0" indent="0" algn="r">
              <a:lnSpc>
                <a:spcPct val="150000"/>
              </a:lnSpc>
              <a:buNone/>
            </a:pPr>
            <a:r>
              <a:rPr lang="en-US" spc="300" dirty="0">
                <a:solidFill>
                  <a:schemeClr val="tx1">
                    <a:lumMod val="50000"/>
                    <a:lumOff val="50000"/>
                  </a:schemeClr>
                </a:solidFill>
                <a:latin typeface="Proxima Nova Light" panose="02000506030000020004" pitchFamily="2" charset="0"/>
              </a:rPr>
              <a:t>PRESENCE</a:t>
            </a:r>
          </a:p>
        </p:txBody>
      </p:sp>
      <p:cxnSp>
        <p:nvCxnSpPr>
          <p:cNvPr id="4" name="Straight Connector 3">
            <a:extLst>
              <a:ext uri="{FF2B5EF4-FFF2-40B4-BE49-F238E27FC236}">
                <a16:creationId xmlns:a16="http://schemas.microsoft.com/office/drawing/2014/main" id="{B8A4500D-D872-5E43-9EE2-E4A3C8E938E5}"/>
              </a:ext>
            </a:extLst>
          </p:cNvPr>
          <p:cNvCxnSpPr/>
          <p:nvPr/>
        </p:nvCxnSpPr>
        <p:spPr>
          <a:xfrm>
            <a:off x="4945552"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37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58C69F-F69D-374B-AB44-35C60B72EF28}"/>
              </a:ext>
            </a:extLst>
          </p:cNvPr>
          <p:cNvPicPr>
            <a:picLocks noChangeAspect="1"/>
          </p:cNvPicPr>
          <p:nvPr/>
        </p:nvPicPr>
        <p:blipFill>
          <a:blip r:embed="rId3"/>
          <a:stretch>
            <a:fillRect/>
          </a:stretch>
        </p:blipFill>
        <p:spPr>
          <a:xfrm>
            <a:off x="1905000" y="0"/>
            <a:ext cx="10287000" cy="6858000"/>
          </a:xfrm>
          <a:prstGeom prst="rect">
            <a:avLst/>
          </a:prstGeom>
        </p:spPr>
      </p:pic>
      <p:sp>
        <p:nvSpPr>
          <p:cNvPr id="2" name="Title 1">
            <a:extLst>
              <a:ext uri="{FF2B5EF4-FFF2-40B4-BE49-F238E27FC236}">
                <a16:creationId xmlns:a16="http://schemas.microsoft.com/office/drawing/2014/main" id="{7CBF20E1-DD68-8A43-81E5-FCAF1F9B9C47}"/>
              </a:ext>
            </a:extLst>
          </p:cNvPr>
          <p:cNvSpPr>
            <a:spLocks noGrp="1"/>
          </p:cNvSpPr>
          <p:nvPr>
            <p:ph type="title"/>
          </p:nvPr>
        </p:nvSpPr>
        <p:spPr/>
        <p:txBody>
          <a:bodyPr>
            <a:normAutofit/>
          </a:bodyPr>
          <a:lstStyle/>
          <a:p>
            <a:r>
              <a:rPr lang="en-US" sz="2800" b="1" spc="300" dirty="0">
                <a:solidFill>
                  <a:schemeClr val="accent1"/>
                </a:solidFill>
                <a:latin typeface="Proxima Nova" panose="02000506030000020004" pitchFamily="2" charset="0"/>
              </a:rPr>
              <a:t>HOW TO FIND YOUR AUTHENTIC SELF</a:t>
            </a:r>
          </a:p>
        </p:txBody>
      </p:sp>
      <p:sp>
        <p:nvSpPr>
          <p:cNvPr id="3" name="Content Placeholder 2">
            <a:extLst>
              <a:ext uri="{FF2B5EF4-FFF2-40B4-BE49-F238E27FC236}">
                <a16:creationId xmlns:a16="http://schemas.microsoft.com/office/drawing/2014/main" id="{4E2FEC68-AF8F-3C46-8648-586FAD7BD9B6}"/>
              </a:ext>
            </a:extLst>
          </p:cNvPr>
          <p:cNvSpPr>
            <a:spLocks noGrp="1"/>
          </p:cNvSpPr>
          <p:nvPr>
            <p:ph idx="1"/>
          </p:nvPr>
        </p:nvSpPr>
        <p:spPr>
          <a:xfrm>
            <a:off x="838200" y="2055681"/>
            <a:ext cx="10515600" cy="4121282"/>
          </a:xfrm>
        </p:spPr>
        <p:txBody>
          <a:bodyPr>
            <a:normAutofit/>
          </a:bodyPr>
          <a:lstStyle/>
          <a:p>
            <a:pPr marL="0" indent="0">
              <a:lnSpc>
                <a:spcPct val="100000"/>
              </a:lnSpc>
              <a:spcAft>
                <a:spcPts val="1200"/>
              </a:spcAft>
              <a:buNone/>
            </a:pPr>
            <a:r>
              <a:rPr lang="en-US" sz="2400" b="1" dirty="0">
                <a:solidFill>
                  <a:schemeClr val="tx1">
                    <a:lumMod val="50000"/>
                    <a:lumOff val="50000"/>
                  </a:schemeClr>
                </a:solidFill>
                <a:latin typeface="Proxima Nova Light" panose="02000506030000020004" pitchFamily="2" charset="0"/>
              </a:rPr>
              <a:t>Peeling back the layers</a:t>
            </a:r>
          </a:p>
          <a:p>
            <a:pPr>
              <a:lnSpc>
                <a:spcPct val="100000"/>
              </a:lnSpc>
              <a:spcAft>
                <a:spcPts val="1200"/>
              </a:spcAft>
            </a:pPr>
            <a:r>
              <a:rPr lang="en-US" sz="2400" dirty="0">
                <a:solidFill>
                  <a:schemeClr val="tx1">
                    <a:lumMod val="50000"/>
                    <a:lumOff val="50000"/>
                  </a:schemeClr>
                </a:solidFill>
                <a:latin typeface="Proxima Nova Light" panose="02000506030000020004" pitchFamily="2" charset="0"/>
              </a:rPr>
              <a:t>OUTER LAYERS </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appearance, vocal expressions, </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body language, attire</a:t>
            </a:r>
          </a:p>
          <a:p>
            <a:pPr>
              <a:lnSpc>
                <a:spcPct val="100000"/>
              </a:lnSpc>
            </a:pPr>
            <a:r>
              <a:rPr lang="en-US" sz="2400" dirty="0">
                <a:solidFill>
                  <a:schemeClr val="tx1">
                    <a:lumMod val="50000"/>
                    <a:lumOff val="50000"/>
                  </a:schemeClr>
                </a:solidFill>
                <a:latin typeface="Proxima Nova Light" panose="02000506030000020004" pitchFamily="2" charset="0"/>
              </a:rPr>
              <a:t>INNER LAYERS </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strengths, weaknesses, </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values, motivations     </a:t>
            </a:r>
          </a:p>
        </p:txBody>
      </p:sp>
      <p:cxnSp>
        <p:nvCxnSpPr>
          <p:cNvPr id="4" name="Straight Connector 3">
            <a:extLst>
              <a:ext uri="{FF2B5EF4-FFF2-40B4-BE49-F238E27FC236}">
                <a16:creationId xmlns:a16="http://schemas.microsoft.com/office/drawing/2014/main" id="{73335136-E7D4-7540-A5E3-2CA2D5DFEEEE}"/>
              </a:ext>
            </a:extLst>
          </p:cNvPr>
          <p:cNvCxnSpPr/>
          <p:nvPr/>
        </p:nvCxnSpPr>
        <p:spPr>
          <a:xfrm>
            <a:off x="0"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79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B81BED-9815-6A46-B698-449E5B934EDC}"/>
              </a:ext>
            </a:extLst>
          </p:cNvPr>
          <p:cNvPicPr>
            <a:picLocks noChangeAspect="1"/>
          </p:cNvPicPr>
          <p:nvPr/>
        </p:nvPicPr>
        <p:blipFill>
          <a:blip r:embed="rId3"/>
          <a:stretch>
            <a:fillRect/>
          </a:stretch>
        </p:blipFill>
        <p:spPr>
          <a:xfrm>
            <a:off x="1905000" y="0"/>
            <a:ext cx="10287000" cy="6858000"/>
          </a:xfrm>
          <a:prstGeom prst="rect">
            <a:avLst/>
          </a:prstGeom>
        </p:spPr>
      </p:pic>
      <p:sp>
        <p:nvSpPr>
          <p:cNvPr id="2" name="Title 1">
            <a:extLst>
              <a:ext uri="{FF2B5EF4-FFF2-40B4-BE49-F238E27FC236}">
                <a16:creationId xmlns:a16="http://schemas.microsoft.com/office/drawing/2014/main" id="{F157A59C-88E3-7049-9086-5E1F74B652ED}"/>
              </a:ext>
            </a:extLst>
          </p:cNvPr>
          <p:cNvSpPr>
            <a:spLocks noGrp="1"/>
          </p:cNvSpPr>
          <p:nvPr>
            <p:ph type="title"/>
          </p:nvPr>
        </p:nvSpPr>
        <p:spPr/>
        <p:txBody>
          <a:bodyPr/>
          <a:lstStyle/>
          <a:p>
            <a:r>
              <a:rPr lang="en-US" sz="2800" b="1" spc="300" dirty="0">
                <a:solidFill>
                  <a:schemeClr val="accent1"/>
                </a:solidFill>
                <a:latin typeface="Proxima Nova" panose="02000506030000020004" pitchFamily="2" charset="0"/>
              </a:rPr>
              <a:t>INSPIRATION</a:t>
            </a:r>
            <a:r>
              <a:rPr lang="en-US" dirty="0">
                <a:effectLst/>
              </a:rPr>
              <a:t> </a:t>
            </a:r>
            <a:endParaRPr lang="en-US" dirty="0"/>
          </a:p>
        </p:txBody>
      </p:sp>
      <p:sp>
        <p:nvSpPr>
          <p:cNvPr id="3" name="Content Placeholder 2">
            <a:extLst>
              <a:ext uri="{FF2B5EF4-FFF2-40B4-BE49-F238E27FC236}">
                <a16:creationId xmlns:a16="http://schemas.microsoft.com/office/drawing/2014/main" id="{B21CB8DD-EAE8-674F-8583-99C1DADD3168}"/>
              </a:ext>
            </a:extLst>
          </p:cNvPr>
          <p:cNvSpPr>
            <a:spLocks noGrp="1"/>
          </p:cNvSpPr>
          <p:nvPr>
            <p:ph idx="1"/>
          </p:nvPr>
        </p:nvSpPr>
        <p:spPr>
          <a:xfrm>
            <a:off x="838200" y="1825625"/>
            <a:ext cx="6408248" cy="4351338"/>
          </a:xfrm>
        </p:spPr>
        <p:txBody>
          <a:bodyPr>
            <a:normAutofit/>
          </a:bodyPr>
          <a:lstStyle/>
          <a:p>
            <a:pPr marL="0" indent="0">
              <a:spcAft>
                <a:spcPts val="1200"/>
              </a:spcAft>
              <a:buNone/>
            </a:pPr>
            <a:r>
              <a:rPr lang="en-US" sz="2400" dirty="0">
                <a:solidFill>
                  <a:schemeClr val="tx1">
                    <a:lumMod val="50000"/>
                    <a:lumOff val="50000"/>
                  </a:schemeClr>
                </a:solidFill>
                <a:latin typeface="Proxima Nova Light" panose="02000506030000020004" pitchFamily="2" charset="0"/>
              </a:rPr>
              <a:t>Who inspires us and why? </a:t>
            </a:r>
          </a:p>
          <a:p>
            <a:pPr marL="0" indent="0">
              <a:spcAft>
                <a:spcPts val="1200"/>
              </a:spcAft>
              <a:buNone/>
            </a:pPr>
            <a:r>
              <a:rPr lang="en-US" sz="2400" dirty="0">
                <a:solidFill>
                  <a:schemeClr val="tx1">
                    <a:lumMod val="50000"/>
                    <a:lumOff val="50000"/>
                  </a:schemeClr>
                </a:solidFill>
                <a:latin typeface="Proxima Nova Light" panose="02000506030000020004" pitchFamily="2" charset="0"/>
              </a:rPr>
              <a:t>What are the forms of motivation </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and inspiration that have an effect on us? </a:t>
            </a:r>
          </a:p>
          <a:p>
            <a:pPr marL="0" indent="0">
              <a:spcAft>
                <a:spcPts val="1200"/>
              </a:spcAft>
              <a:buNone/>
            </a:pPr>
            <a:r>
              <a:rPr lang="en-US" sz="2400" dirty="0">
                <a:solidFill>
                  <a:schemeClr val="tx1">
                    <a:lumMod val="50000"/>
                    <a:lumOff val="50000"/>
                  </a:schemeClr>
                </a:solidFill>
                <a:latin typeface="Proxima Nova Light" panose="02000506030000020004" pitchFamily="2" charset="0"/>
              </a:rPr>
              <a:t>Do these elements aspire us to be </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authentic communicators?</a:t>
            </a:r>
            <a:r>
              <a:rPr lang="en-US" sz="2400" dirty="0">
                <a:solidFill>
                  <a:schemeClr val="tx1">
                    <a:lumMod val="50000"/>
                    <a:lumOff val="50000"/>
                  </a:schemeClr>
                </a:solidFill>
                <a:effectLst/>
                <a:latin typeface="Proxima Nova Light" panose="02000506030000020004" pitchFamily="2" charset="0"/>
              </a:rPr>
              <a:t> </a:t>
            </a:r>
            <a:endParaRPr lang="en-US" sz="2400" dirty="0">
              <a:solidFill>
                <a:schemeClr val="tx1">
                  <a:lumMod val="50000"/>
                  <a:lumOff val="50000"/>
                </a:schemeClr>
              </a:solidFill>
              <a:latin typeface="Proxima Nova Light" panose="02000506030000020004" pitchFamily="2" charset="0"/>
            </a:endParaRPr>
          </a:p>
        </p:txBody>
      </p:sp>
      <p:cxnSp>
        <p:nvCxnSpPr>
          <p:cNvPr id="4" name="Straight Connector 3">
            <a:extLst>
              <a:ext uri="{FF2B5EF4-FFF2-40B4-BE49-F238E27FC236}">
                <a16:creationId xmlns:a16="http://schemas.microsoft.com/office/drawing/2014/main" id="{D67210A4-632D-C14B-B21B-63DD5943A8E9}"/>
              </a:ext>
            </a:extLst>
          </p:cNvPr>
          <p:cNvCxnSpPr/>
          <p:nvPr/>
        </p:nvCxnSpPr>
        <p:spPr>
          <a:xfrm>
            <a:off x="0"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9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26B667-651C-CD41-B91A-57FFDA76E4DC}"/>
              </a:ext>
            </a:extLst>
          </p:cNvPr>
          <p:cNvPicPr>
            <a:picLocks noChangeAspect="1"/>
          </p:cNvPicPr>
          <p:nvPr/>
        </p:nvPicPr>
        <p:blipFill>
          <a:blip r:embed="rId3"/>
          <a:stretch>
            <a:fillRect/>
          </a:stretch>
        </p:blipFill>
        <p:spPr>
          <a:xfrm>
            <a:off x="0" y="0"/>
            <a:ext cx="10287000" cy="6858000"/>
          </a:xfrm>
          <a:prstGeom prst="rect">
            <a:avLst/>
          </a:prstGeom>
        </p:spPr>
      </p:pic>
      <p:sp>
        <p:nvSpPr>
          <p:cNvPr id="2" name="Title 1">
            <a:extLst>
              <a:ext uri="{FF2B5EF4-FFF2-40B4-BE49-F238E27FC236}">
                <a16:creationId xmlns:a16="http://schemas.microsoft.com/office/drawing/2014/main" id="{8BFCAE31-5EAF-394C-94AA-CCECB04F6213}"/>
              </a:ext>
            </a:extLst>
          </p:cNvPr>
          <p:cNvSpPr>
            <a:spLocks noGrp="1"/>
          </p:cNvSpPr>
          <p:nvPr>
            <p:ph type="title"/>
          </p:nvPr>
        </p:nvSpPr>
        <p:spPr/>
        <p:txBody>
          <a:bodyPr>
            <a:normAutofit/>
          </a:bodyPr>
          <a:lstStyle/>
          <a:p>
            <a:pPr algn="r"/>
            <a:r>
              <a:rPr lang="en-US" sz="2800" b="1" spc="300" dirty="0">
                <a:solidFill>
                  <a:schemeClr val="accent1"/>
                </a:solidFill>
                <a:latin typeface="Proxima Nova" panose="02000506030000020004" pitchFamily="2" charset="0"/>
              </a:rPr>
              <a:t>COMMUNICATION INITIATIVES </a:t>
            </a:r>
          </a:p>
        </p:txBody>
      </p:sp>
      <p:sp>
        <p:nvSpPr>
          <p:cNvPr id="3" name="Content Placeholder 2">
            <a:extLst>
              <a:ext uri="{FF2B5EF4-FFF2-40B4-BE49-F238E27FC236}">
                <a16:creationId xmlns:a16="http://schemas.microsoft.com/office/drawing/2014/main" id="{0CC4EBB8-9DAF-974F-8C1E-08203FB841FC}"/>
              </a:ext>
            </a:extLst>
          </p:cNvPr>
          <p:cNvSpPr>
            <a:spLocks noGrp="1"/>
          </p:cNvSpPr>
          <p:nvPr>
            <p:ph idx="1"/>
          </p:nvPr>
        </p:nvSpPr>
        <p:spPr/>
        <p:txBody>
          <a:bodyPr>
            <a:normAutofit/>
          </a:bodyPr>
          <a:lstStyle/>
          <a:p>
            <a:pPr marL="0" indent="0" algn="r">
              <a:lnSpc>
                <a:spcPct val="150000"/>
              </a:lnSpc>
              <a:buNone/>
            </a:pPr>
            <a:r>
              <a:rPr lang="en-US" sz="2400" dirty="0">
                <a:solidFill>
                  <a:schemeClr val="tx1">
                    <a:lumMod val="50000"/>
                    <a:lumOff val="50000"/>
                  </a:schemeClr>
                </a:solidFill>
                <a:latin typeface="Proxima Nova Light" panose="02000506030000020004" pitchFamily="2" charset="0"/>
              </a:rPr>
              <a:t>Command a room with an assertive</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 tone quality, confident body language,</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 and an overall sense of charisma</a:t>
            </a:r>
            <a:br>
              <a:rPr lang="en-US" sz="2400" dirty="0">
                <a:solidFill>
                  <a:schemeClr val="tx1">
                    <a:lumMod val="50000"/>
                    <a:lumOff val="50000"/>
                  </a:schemeClr>
                </a:solidFill>
                <a:latin typeface="Proxima Nova Light" panose="02000506030000020004" pitchFamily="2" charset="0"/>
              </a:rPr>
            </a:br>
            <a:r>
              <a:rPr lang="en-US" sz="2400" dirty="0">
                <a:solidFill>
                  <a:schemeClr val="tx1">
                    <a:lumMod val="50000"/>
                    <a:lumOff val="50000"/>
                  </a:schemeClr>
                </a:solidFill>
                <a:latin typeface="Proxima Nova Light" panose="02000506030000020004" pitchFamily="2" charset="0"/>
              </a:rPr>
              <a:t> and gravitas in your delivery.</a:t>
            </a:r>
          </a:p>
          <a:p>
            <a:pPr algn="r">
              <a:lnSpc>
                <a:spcPct val="150000"/>
              </a:lnSpc>
            </a:pPr>
            <a:endParaRPr lang="en-US" sz="2400" dirty="0">
              <a:solidFill>
                <a:schemeClr val="tx1">
                  <a:lumMod val="50000"/>
                  <a:lumOff val="50000"/>
                </a:schemeClr>
              </a:solidFill>
              <a:latin typeface="Proxima Nova Light" panose="02000506030000020004" pitchFamily="2" charset="0"/>
            </a:endParaRPr>
          </a:p>
        </p:txBody>
      </p:sp>
      <p:cxnSp>
        <p:nvCxnSpPr>
          <p:cNvPr id="4" name="Straight Connector 3">
            <a:extLst>
              <a:ext uri="{FF2B5EF4-FFF2-40B4-BE49-F238E27FC236}">
                <a16:creationId xmlns:a16="http://schemas.microsoft.com/office/drawing/2014/main" id="{02B34144-DFC2-7E44-B0AD-5B31B127BF78}"/>
              </a:ext>
            </a:extLst>
          </p:cNvPr>
          <p:cNvCxnSpPr/>
          <p:nvPr/>
        </p:nvCxnSpPr>
        <p:spPr>
          <a:xfrm>
            <a:off x="4945552"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01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AFB9F-D7D8-3740-83E9-E855010E5092}"/>
              </a:ext>
            </a:extLst>
          </p:cNvPr>
          <p:cNvPicPr>
            <a:picLocks noChangeAspect="1"/>
          </p:cNvPicPr>
          <p:nvPr/>
        </p:nvPicPr>
        <p:blipFill>
          <a:blip r:embed="rId3"/>
          <a:stretch>
            <a:fillRect/>
          </a:stretch>
        </p:blipFill>
        <p:spPr>
          <a:xfrm>
            <a:off x="1905000" y="0"/>
            <a:ext cx="10287000" cy="6858000"/>
          </a:xfrm>
          <a:prstGeom prst="rect">
            <a:avLst/>
          </a:prstGeom>
        </p:spPr>
      </p:pic>
      <p:sp>
        <p:nvSpPr>
          <p:cNvPr id="2" name="Title 1">
            <a:extLst>
              <a:ext uri="{FF2B5EF4-FFF2-40B4-BE49-F238E27FC236}">
                <a16:creationId xmlns:a16="http://schemas.microsoft.com/office/drawing/2014/main" id="{6689857C-42B9-FC41-BD21-47DFF5552E77}"/>
              </a:ext>
            </a:extLst>
          </p:cNvPr>
          <p:cNvSpPr>
            <a:spLocks noGrp="1"/>
          </p:cNvSpPr>
          <p:nvPr>
            <p:ph type="title"/>
          </p:nvPr>
        </p:nvSpPr>
        <p:spPr/>
        <p:txBody>
          <a:bodyPr>
            <a:normAutofit/>
          </a:bodyPr>
          <a:lstStyle/>
          <a:p>
            <a:r>
              <a:rPr lang="en-US" sz="2800" b="1" spc="300" dirty="0">
                <a:solidFill>
                  <a:schemeClr val="accent1"/>
                </a:solidFill>
                <a:latin typeface="Proxima Nova" panose="02000506030000020004" pitchFamily="2" charset="0"/>
              </a:rPr>
              <a:t>FINDING YOUR VOICE </a:t>
            </a:r>
          </a:p>
        </p:txBody>
      </p:sp>
      <p:sp>
        <p:nvSpPr>
          <p:cNvPr id="3" name="Content Placeholder 2">
            <a:extLst>
              <a:ext uri="{FF2B5EF4-FFF2-40B4-BE49-F238E27FC236}">
                <a16:creationId xmlns:a16="http://schemas.microsoft.com/office/drawing/2014/main" id="{065C204B-365E-5D4B-84FD-64737BFA9C6F}"/>
              </a:ext>
            </a:extLst>
          </p:cNvPr>
          <p:cNvSpPr>
            <a:spLocks noGrp="1"/>
          </p:cNvSpPr>
          <p:nvPr>
            <p:ph idx="1"/>
          </p:nvPr>
        </p:nvSpPr>
        <p:spPr/>
        <p:txBody>
          <a:bodyPr>
            <a:normAutofit/>
          </a:bodyPr>
          <a:lstStyle/>
          <a:p>
            <a:pPr marL="0" indent="0">
              <a:spcAft>
                <a:spcPts val="1800"/>
              </a:spcAft>
              <a:buNone/>
            </a:pPr>
            <a:r>
              <a:rPr lang="en-US" sz="2400" dirty="0">
                <a:solidFill>
                  <a:schemeClr val="tx1">
                    <a:lumMod val="50000"/>
                    <a:lumOff val="50000"/>
                  </a:schemeClr>
                </a:solidFill>
                <a:latin typeface="Proxima Nova Light" panose="02000506030000020004" pitchFamily="2" charset="0"/>
                <a:cs typeface="Arial" panose="020B0604020202020204" pitchFamily="34" charset="0"/>
              </a:rPr>
              <a:t>With varied inflection, volume, and pace. </a:t>
            </a:r>
          </a:p>
          <a:p>
            <a:pPr marL="0" indent="0">
              <a:buNone/>
            </a:pPr>
            <a:r>
              <a:rPr lang="en-US" sz="2400" dirty="0">
                <a:solidFill>
                  <a:schemeClr val="tx1">
                    <a:lumMod val="50000"/>
                    <a:lumOff val="50000"/>
                  </a:schemeClr>
                </a:solidFill>
                <a:latin typeface="Proxima Nova Light" panose="02000506030000020004" pitchFamily="2" charset="0"/>
                <a:cs typeface="Arial" panose="020B0604020202020204" pitchFamily="34" charset="0"/>
              </a:rPr>
              <a:t>Effective voice projection depends on </a:t>
            </a:r>
            <a:br>
              <a:rPr lang="en-US" sz="2400" dirty="0">
                <a:solidFill>
                  <a:schemeClr val="tx1">
                    <a:lumMod val="50000"/>
                    <a:lumOff val="50000"/>
                  </a:schemeClr>
                </a:solidFill>
                <a:latin typeface="Proxima Nova Light" panose="02000506030000020004" pitchFamily="2" charset="0"/>
                <a:cs typeface="Arial" panose="020B0604020202020204" pitchFamily="34" charset="0"/>
              </a:rPr>
            </a:br>
            <a:r>
              <a:rPr lang="en-US" sz="2400" dirty="0">
                <a:solidFill>
                  <a:schemeClr val="tx1">
                    <a:lumMod val="50000"/>
                    <a:lumOff val="50000"/>
                  </a:schemeClr>
                </a:solidFill>
                <a:latin typeface="Proxima Nova Light" panose="02000506030000020004" pitchFamily="2" charset="0"/>
                <a:cs typeface="Arial" panose="020B0604020202020204" pitchFamily="34" charset="0"/>
              </a:rPr>
              <a:t>a combination of three key areas:</a:t>
            </a:r>
          </a:p>
        </p:txBody>
      </p:sp>
      <p:cxnSp>
        <p:nvCxnSpPr>
          <p:cNvPr id="4" name="Straight Connector 3">
            <a:extLst>
              <a:ext uri="{FF2B5EF4-FFF2-40B4-BE49-F238E27FC236}">
                <a16:creationId xmlns:a16="http://schemas.microsoft.com/office/drawing/2014/main" id="{6E5EAE07-D8E7-1A4E-B788-7182C3927488}"/>
              </a:ext>
            </a:extLst>
          </p:cNvPr>
          <p:cNvCxnSpPr/>
          <p:nvPr/>
        </p:nvCxnSpPr>
        <p:spPr>
          <a:xfrm>
            <a:off x="0"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D664E71-503A-CA4A-8E38-D34CCDFA37A8}"/>
              </a:ext>
            </a:extLst>
          </p:cNvPr>
          <p:cNvSpPr txBox="1"/>
          <p:nvPr/>
        </p:nvSpPr>
        <p:spPr>
          <a:xfrm>
            <a:off x="838200" y="3592738"/>
            <a:ext cx="5035923" cy="1949829"/>
          </a:xfrm>
          <a:prstGeom prst="rect">
            <a:avLst/>
          </a:prstGeom>
          <a:noFill/>
        </p:spPr>
        <p:txBody>
          <a:bodyPr wrap="square" rtlCol="0">
            <a:spAutoFit/>
          </a:bodyPr>
          <a:lstStyle/>
          <a:p>
            <a:pPr>
              <a:lnSpc>
                <a:spcPct val="150000"/>
              </a:lnSpc>
            </a:pPr>
            <a:r>
              <a:rPr lang="en-US" sz="2800" b="1" spc="300" dirty="0">
                <a:solidFill>
                  <a:schemeClr val="tx1">
                    <a:lumMod val="50000"/>
                    <a:lumOff val="50000"/>
                  </a:schemeClr>
                </a:solidFill>
                <a:latin typeface="Proxima Nova Light" panose="02000506030000020004" pitchFamily="2" charset="0"/>
                <a:cs typeface="Arial" panose="020B0604020202020204" pitchFamily="34" charset="0"/>
              </a:rPr>
              <a:t>BREATHING TECHNIQUE</a:t>
            </a:r>
          </a:p>
          <a:p>
            <a:pPr>
              <a:lnSpc>
                <a:spcPct val="150000"/>
              </a:lnSpc>
            </a:pPr>
            <a:r>
              <a:rPr lang="en-US" sz="2800" b="1" spc="300" dirty="0">
                <a:solidFill>
                  <a:schemeClr val="tx1">
                    <a:lumMod val="50000"/>
                    <a:lumOff val="50000"/>
                  </a:schemeClr>
                </a:solidFill>
                <a:latin typeface="Proxima Nova Light" panose="02000506030000020004" pitchFamily="2" charset="0"/>
                <a:cs typeface="Arial" panose="020B0604020202020204" pitchFamily="34" charset="0"/>
              </a:rPr>
              <a:t>RESONANCE</a:t>
            </a:r>
          </a:p>
          <a:p>
            <a:pPr>
              <a:lnSpc>
                <a:spcPct val="150000"/>
              </a:lnSpc>
            </a:pPr>
            <a:r>
              <a:rPr lang="en-US" sz="2800" b="1" spc="300" dirty="0">
                <a:solidFill>
                  <a:schemeClr val="tx1">
                    <a:lumMod val="50000"/>
                    <a:lumOff val="50000"/>
                  </a:schemeClr>
                </a:solidFill>
                <a:latin typeface="Proxima Nova Light" panose="02000506030000020004" pitchFamily="2" charset="0"/>
                <a:cs typeface="Arial" panose="020B0604020202020204" pitchFamily="34" charset="0"/>
              </a:rPr>
              <a:t>PITCH</a:t>
            </a:r>
          </a:p>
        </p:txBody>
      </p:sp>
    </p:spTree>
    <p:extLst>
      <p:ext uri="{BB962C8B-B14F-4D97-AF65-F5344CB8AC3E}">
        <p14:creationId xmlns:p14="http://schemas.microsoft.com/office/powerpoint/2010/main" val="388541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030D58-269A-0646-9809-103A873662AF}"/>
              </a:ext>
            </a:extLst>
          </p:cNvPr>
          <p:cNvPicPr>
            <a:picLocks noChangeAspect="1"/>
          </p:cNvPicPr>
          <p:nvPr/>
        </p:nvPicPr>
        <p:blipFill>
          <a:blip r:embed="rId3"/>
          <a:stretch>
            <a:fillRect/>
          </a:stretch>
        </p:blipFill>
        <p:spPr>
          <a:xfrm>
            <a:off x="1905000" y="0"/>
            <a:ext cx="10287000" cy="6858000"/>
          </a:xfrm>
          <a:prstGeom prst="rect">
            <a:avLst/>
          </a:prstGeom>
        </p:spPr>
      </p:pic>
      <p:sp>
        <p:nvSpPr>
          <p:cNvPr id="2" name="Title 1">
            <a:extLst>
              <a:ext uri="{FF2B5EF4-FFF2-40B4-BE49-F238E27FC236}">
                <a16:creationId xmlns:a16="http://schemas.microsoft.com/office/drawing/2014/main" id="{10AF3413-D78D-BE44-B2F1-5719DD1A7078}"/>
              </a:ext>
            </a:extLst>
          </p:cNvPr>
          <p:cNvSpPr>
            <a:spLocks noGrp="1"/>
          </p:cNvSpPr>
          <p:nvPr>
            <p:ph type="title"/>
          </p:nvPr>
        </p:nvSpPr>
        <p:spPr/>
        <p:txBody>
          <a:bodyPr>
            <a:normAutofit/>
          </a:bodyPr>
          <a:lstStyle/>
          <a:p>
            <a:r>
              <a:rPr lang="en-US" sz="3200" b="1" spc="300" dirty="0">
                <a:solidFill>
                  <a:schemeClr val="accent1"/>
                </a:solidFill>
                <a:latin typeface="Proxima Nova" panose="02000506030000020004" pitchFamily="2" charset="0"/>
              </a:rPr>
              <a:t>APPLYING BODY LANGUAGE</a:t>
            </a:r>
            <a:r>
              <a:rPr lang="en-US" sz="3200" b="1" spc="300" dirty="0">
                <a:solidFill>
                  <a:schemeClr val="accent1"/>
                </a:solidFill>
                <a:effectLst/>
                <a:latin typeface="Proxima Nova" panose="02000506030000020004" pitchFamily="2" charset="0"/>
              </a:rPr>
              <a:t> </a:t>
            </a:r>
            <a:endParaRPr lang="en-US" sz="3200" b="1" spc="300" dirty="0">
              <a:solidFill>
                <a:schemeClr val="accent1"/>
              </a:solidFill>
              <a:latin typeface="Proxima Nova" panose="02000506030000020004" pitchFamily="2" charset="0"/>
            </a:endParaRPr>
          </a:p>
        </p:txBody>
      </p:sp>
      <p:sp>
        <p:nvSpPr>
          <p:cNvPr id="3" name="Content Placeholder 2">
            <a:extLst>
              <a:ext uri="{FF2B5EF4-FFF2-40B4-BE49-F238E27FC236}">
                <a16:creationId xmlns:a16="http://schemas.microsoft.com/office/drawing/2014/main" id="{C3623192-984A-A041-8DB4-5B65136C8463}"/>
              </a:ext>
            </a:extLst>
          </p:cNvPr>
          <p:cNvSpPr>
            <a:spLocks noGrp="1"/>
          </p:cNvSpPr>
          <p:nvPr>
            <p:ph idx="1"/>
          </p:nvPr>
        </p:nvSpPr>
        <p:spPr>
          <a:xfrm>
            <a:off x="838200" y="1825625"/>
            <a:ext cx="6880412" cy="2853253"/>
          </a:xfrm>
        </p:spPr>
        <p:txBody>
          <a:bodyPr>
            <a:noAutofit/>
          </a:bodyPr>
          <a:lstStyle/>
          <a:p>
            <a:pPr marL="0" indent="0">
              <a:lnSpc>
                <a:spcPct val="150000"/>
              </a:lnSpc>
              <a:buNone/>
            </a:pPr>
            <a:r>
              <a:rPr lang="en-US" sz="2400" dirty="0">
                <a:solidFill>
                  <a:schemeClr val="tx1">
                    <a:lumMod val="50000"/>
                    <a:lumOff val="50000"/>
                  </a:schemeClr>
                </a:solidFill>
                <a:latin typeface="Proxima Nova Light" panose="02000506030000020004" pitchFamily="2" charset="0"/>
                <a:cs typeface="Arial" panose="020B0604020202020204" pitchFamily="34" charset="0"/>
              </a:rPr>
              <a:t>Presenting yourself </a:t>
            </a:r>
            <a:br>
              <a:rPr lang="en-US" sz="2400" dirty="0">
                <a:solidFill>
                  <a:schemeClr val="tx1">
                    <a:lumMod val="50000"/>
                    <a:lumOff val="50000"/>
                  </a:schemeClr>
                </a:solidFill>
                <a:latin typeface="Proxima Nova Light" panose="02000506030000020004" pitchFamily="2" charset="0"/>
                <a:cs typeface="Arial" panose="020B0604020202020204" pitchFamily="34" charset="0"/>
              </a:rPr>
            </a:br>
            <a:r>
              <a:rPr lang="en-US" sz="2400" dirty="0">
                <a:solidFill>
                  <a:schemeClr val="tx1">
                    <a:lumMod val="50000"/>
                    <a:lumOff val="50000"/>
                  </a:schemeClr>
                </a:solidFill>
                <a:latin typeface="Proxima Nova Light" panose="02000506030000020004" pitchFamily="2" charset="0"/>
                <a:cs typeface="Arial" panose="020B0604020202020204" pitchFamily="34" charset="0"/>
              </a:rPr>
              <a:t>with confident posture, </a:t>
            </a:r>
            <a:br>
              <a:rPr lang="en-US" sz="2400" dirty="0">
                <a:solidFill>
                  <a:schemeClr val="tx1">
                    <a:lumMod val="50000"/>
                    <a:lumOff val="50000"/>
                  </a:schemeClr>
                </a:solidFill>
                <a:latin typeface="Proxima Nova Light" panose="02000506030000020004" pitchFamily="2" charset="0"/>
                <a:cs typeface="Arial" panose="020B0604020202020204" pitchFamily="34" charset="0"/>
              </a:rPr>
            </a:br>
            <a:r>
              <a:rPr lang="en-US" sz="2400" dirty="0">
                <a:solidFill>
                  <a:schemeClr val="tx1">
                    <a:lumMod val="50000"/>
                    <a:lumOff val="50000"/>
                  </a:schemeClr>
                </a:solidFill>
                <a:latin typeface="Proxima Nova Light" panose="02000506030000020004" pitchFamily="2" charset="0"/>
                <a:cs typeface="Arial" panose="020B0604020202020204" pitchFamily="34" charset="0"/>
              </a:rPr>
              <a:t>eye contact, and </a:t>
            </a:r>
            <a:br>
              <a:rPr lang="en-US" sz="2400" dirty="0">
                <a:solidFill>
                  <a:schemeClr val="tx1">
                    <a:lumMod val="50000"/>
                    <a:lumOff val="50000"/>
                  </a:schemeClr>
                </a:solidFill>
                <a:latin typeface="Proxima Nova Light" panose="02000506030000020004" pitchFamily="2" charset="0"/>
                <a:cs typeface="Arial" panose="020B0604020202020204" pitchFamily="34" charset="0"/>
              </a:rPr>
            </a:br>
            <a:r>
              <a:rPr lang="en-US" sz="2400" dirty="0">
                <a:solidFill>
                  <a:schemeClr val="tx1">
                    <a:lumMod val="50000"/>
                    <a:lumOff val="50000"/>
                  </a:schemeClr>
                </a:solidFill>
                <a:latin typeface="Proxima Nova Light" panose="02000506030000020004" pitchFamily="2" charset="0"/>
                <a:cs typeface="Arial" panose="020B0604020202020204" pitchFamily="34" charset="0"/>
              </a:rPr>
              <a:t>expression.</a:t>
            </a:r>
            <a:r>
              <a:rPr lang="en-US" sz="2400" dirty="0">
                <a:solidFill>
                  <a:schemeClr val="tx1">
                    <a:lumMod val="50000"/>
                    <a:lumOff val="50000"/>
                  </a:schemeClr>
                </a:solidFill>
                <a:effectLst/>
                <a:latin typeface="Proxima Nova Light" panose="02000506030000020004" pitchFamily="2" charset="0"/>
                <a:cs typeface="Arial" panose="020B0604020202020204" pitchFamily="34" charset="0"/>
              </a:rPr>
              <a:t> </a:t>
            </a:r>
            <a:endParaRPr lang="en-US" sz="2400" dirty="0">
              <a:solidFill>
                <a:schemeClr val="tx1">
                  <a:lumMod val="50000"/>
                  <a:lumOff val="50000"/>
                </a:schemeClr>
              </a:solidFill>
              <a:latin typeface="Proxima Nova Light" panose="02000506030000020004" pitchFamily="2" charset="0"/>
              <a:cs typeface="Arial" panose="020B0604020202020204" pitchFamily="34" charset="0"/>
            </a:endParaRPr>
          </a:p>
        </p:txBody>
      </p:sp>
      <p:cxnSp>
        <p:nvCxnSpPr>
          <p:cNvPr id="4" name="Straight Connector 3">
            <a:extLst>
              <a:ext uri="{FF2B5EF4-FFF2-40B4-BE49-F238E27FC236}">
                <a16:creationId xmlns:a16="http://schemas.microsoft.com/office/drawing/2014/main" id="{04438336-908C-EF4D-A3DD-B40C7C5AB0B8}"/>
              </a:ext>
            </a:extLst>
          </p:cNvPr>
          <p:cNvCxnSpPr/>
          <p:nvPr/>
        </p:nvCxnSpPr>
        <p:spPr>
          <a:xfrm>
            <a:off x="0"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07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79A9C2-0B4D-1D42-95B4-F70F9870B471}"/>
              </a:ext>
            </a:extLst>
          </p:cNvPr>
          <p:cNvPicPr>
            <a:picLocks noChangeAspect="1"/>
          </p:cNvPicPr>
          <p:nvPr/>
        </p:nvPicPr>
        <p:blipFill>
          <a:blip r:embed="rId3"/>
          <a:stretch>
            <a:fillRect/>
          </a:stretch>
        </p:blipFill>
        <p:spPr>
          <a:xfrm>
            <a:off x="1905000" y="0"/>
            <a:ext cx="10287000" cy="6858000"/>
          </a:xfrm>
          <a:prstGeom prst="rect">
            <a:avLst/>
          </a:prstGeom>
        </p:spPr>
      </p:pic>
      <p:sp>
        <p:nvSpPr>
          <p:cNvPr id="2" name="Title 1">
            <a:extLst>
              <a:ext uri="{FF2B5EF4-FFF2-40B4-BE49-F238E27FC236}">
                <a16:creationId xmlns:a16="http://schemas.microsoft.com/office/drawing/2014/main" id="{F630B5A9-1AB2-6C4D-8086-D593524AE6CB}"/>
              </a:ext>
            </a:extLst>
          </p:cNvPr>
          <p:cNvSpPr>
            <a:spLocks noGrp="1"/>
          </p:cNvSpPr>
          <p:nvPr>
            <p:ph type="title"/>
          </p:nvPr>
        </p:nvSpPr>
        <p:spPr/>
        <p:txBody>
          <a:bodyPr>
            <a:normAutofit/>
          </a:bodyPr>
          <a:lstStyle/>
          <a:p>
            <a:r>
              <a:rPr lang="en-US" sz="3200" b="1" spc="300" dirty="0">
                <a:solidFill>
                  <a:schemeClr val="accent1"/>
                </a:solidFill>
                <a:latin typeface="Proxima Nova" panose="02000506030000020004" pitchFamily="2" charset="0"/>
              </a:rPr>
              <a:t>TELLING YOUR STORY </a:t>
            </a:r>
          </a:p>
        </p:txBody>
      </p:sp>
      <p:sp>
        <p:nvSpPr>
          <p:cNvPr id="3" name="Content Placeholder 2">
            <a:extLst>
              <a:ext uri="{FF2B5EF4-FFF2-40B4-BE49-F238E27FC236}">
                <a16:creationId xmlns:a16="http://schemas.microsoft.com/office/drawing/2014/main" id="{57F49984-F5EC-2F49-9185-291E1D3A2A60}"/>
              </a:ext>
            </a:extLst>
          </p:cNvPr>
          <p:cNvSpPr>
            <a:spLocks noGrp="1"/>
          </p:cNvSpPr>
          <p:nvPr>
            <p:ph idx="1"/>
          </p:nvPr>
        </p:nvSpPr>
        <p:spPr/>
        <p:txBody>
          <a:bodyPr/>
          <a:lstStyle/>
          <a:p>
            <a:pPr marL="0" indent="0">
              <a:buNone/>
            </a:pPr>
            <a:r>
              <a:rPr lang="en-US" dirty="0">
                <a:solidFill>
                  <a:schemeClr val="tx1">
                    <a:lumMod val="50000"/>
                    <a:lumOff val="50000"/>
                  </a:schemeClr>
                </a:solidFill>
                <a:latin typeface="Proxima Nova Light" panose="02000506030000020004" pitchFamily="2" charset="0"/>
              </a:rPr>
              <a:t>With a balance between </a:t>
            </a:r>
            <a:br>
              <a:rPr lang="en-US" dirty="0">
                <a:solidFill>
                  <a:schemeClr val="tx1">
                    <a:lumMod val="50000"/>
                    <a:lumOff val="50000"/>
                  </a:schemeClr>
                </a:solidFill>
                <a:latin typeface="Proxima Nova Light" panose="02000506030000020004" pitchFamily="2" charset="0"/>
              </a:rPr>
            </a:br>
            <a:r>
              <a:rPr lang="en-US" dirty="0">
                <a:solidFill>
                  <a:schemeClr val="tx1">
                    <a:lumMod val="50000"/>
                    <a:lumOff val="50000"/>
                  </a:schemeClr>
                </a:solidFill>
                <a:latin typeface="Proxima Nova Light" panose="02000506030000020004" pitchFamily="2" charset="0"/>
              </a:rPr>
              <a:t>superior speaking skills </a:t>
            </a:r>
            <a:br>
              <a:rPr lang="en-US" dirty="0">
                <a:solidFill>
                  <a:schemeClr val="tx1">
                    <a:lumMod val="50000"/>
                    <a:lumOff val="50000"/>
                  </a:schemeClr>
                </a:solidFill>
                <a:latin typeface="Proxima Nova Light" panose="02000506030000020004" pitchFamily="2" charset="0"/>
              </a:rPr>
            </a:br>
            <a:r>
              <a:rPr lang="en-US" dirty="0">
                <a:solidFill>
                  <a:schemeClr val="tx1">
                    <a:lumMod val="50000"/>
                    <a:lumOff val="50000"/>
                  </a:schemeClr>
                </a:solidFill>
                <a:latin typeface="Proxima Nova Light" panose="02000506030000020004" pitchFamily="2" charset="0"/>
              </a:rPr>
              <a:t>and emotional intelligence.</a:t>
            </a:r>
          </a:p>
          <a:p>
            <a:pPr marL="0" indent="0">
              <a:buNone/>
            </a:pPr>
            <a:r>
              <a:rPr lang="en-US" dirty="0">
                <a:solidFill>
                  <a:schemeClr val="tx1">
                    <a:lumMod val="50000"/>
                    <a:lumOff val="50000"/>
                  </a:schemeClr>
                </a:solidFill>
                <a:latin typeface="Proxima Nova Light" panose="02000506030000020004" pitchFamily="2" charset="0"/>
              </a:rPr>
              <a:t> </a:t>
            </a:r>
          </a:p>
          <a:p>
            <a:pPr marL="0" indent="0">
              <a:lnSpc>
                <a:spcPct val="100000"/>
              </a:lnSpc>
              <a:buNone/>
            </a:pPr>
            <a:r>
              <a:rPr lang="en-US" b="1" spc="300" dirty="0">
                <a:solidFill>
                  <a:schemeClr val="tx1">
                    <a:lumMod val="50000"/>
                    <a:lumOff val="50000"/>
                  </a:schemeClr>
                </a:solidFill>
                <a:latin typeface="Proxima Nova Light" panose="02000506030000020004" pitchFamily="2" charset="0"/>
              </a:rPr>
              <a:t>LISTEN</a:t>
            </a:r>
          </a:p>
          <a:p>
            <a:pPr marL="0" indent="0">
              <a:lnSpc>
                <a:spcPct val="100000"/>
              </a:lnSpc>
              <a:buNone/>
            </a:pPr>
            <a:r>
              <a:rPr lang="en-US" b="1" spc="300" dirty="0">
                <a:solidFill>
                  <a:schemeClr val="tx1">
                    <a:lumMod val="50000"/>
                    <a:lumOff val="50000"/>
                  </a:schemeClr>
                </a:solidFill>
                <a:latin typeface="Proxima Nova Light" panose="02000506030000020004" pitchFamily="2" charset="0"/>
              </a:rPr>
              <a:t>LOOK</a:t>
            </a:r>
          </a:p>
          <a:p>
            <a:pPr marL="0" indent="0">
              <a:lnSpc>
                <a:spcPct val="100000"/>
              </a:lnSpc>
              <a:buNone/>
            </a:pPr>
            <a:r>
              <a:rPr lang="en-US" b="1" spc="300" dirty="0">
                <a:solidFill>
                  <a:schemeClr val="tx1">
                    <a:lumMod val="50000"/>
                    <a:lumOff val="50000"/>
                  </a:schemeClr>
                </a:solidFill>
                <a:latin typeface="Proxima Nova Light" panose="02000506030000020004" pitchFamily="2" charset="0"/>
              </a:rPr>
              <a:t>LEARN</a:t>
            </a:r>
            <a:r>
              <a:rPr lang="en-US" b="1" spc="300" dirty="0">
                <a:solidFill>
                  <a:schemeClr val="tx1">
                    <a:lumMod val="50000"/>
                    <a:lumOff val="50000"/>
                  </a:schemeClr>
                </a:solidFill>
                <a:effectLst/>
                <a:latin typeface="Proxima Nova Light" panose="02000506030000020004" pitchFamily="2" charset="0"/>
              </a:rPr>
              <a:t> </a:t>
            </a:r>
            <a:endParaRPr lang="en-US" b="1" spc="300" dirty="0">
              <a:solidFill>
                <a:schemeClr val="tx1">
                  <a:lumMod val="50000"/>
                  <a:lumOff val="50000"/>
                </a:schemeClr>
              </a:solidFill>
              <a:latin typeface="Proxima Nova Light" panose="02000506030000020004" pitchFamily="2" charset="0"/>
            </a:endParaRPr>
          </a:p>
        </p:txBody>
      </p:sp>
      <p:cxnSp>
        <p:nvCxnSpPr>
          <p:cNvPr id="5" name="Straight Connector 4">
            <a:extLst>
              <a:ext uri="{FF2B5EF4-FFF2-40B4-BE49-F238E27FC236}">
                <a16:creationId xmlns:a16="http://schemas.microsoft.com/office/drawing/2014/main" id="{B84A4105-74EF-7A4B-9FD3-CD38922C43A7}"/>
              </a:ext>
            </a:extLst>
          </p:cNvPr>
          <p:cNvCxnSpPr/>
          <p:nvPr/>
        </p:nvCxnSpPr>
        <p:spPr>
          <a:xfrm>
            <a:off x="0" y="1615669"/>
            <a:ext cx="7246448"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38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618</Words>
  <Application>Microsoft Macintosh PowerPoint</Application>
  <PresentationFormat>Widescreen</PresentationFormat>
  <Paragraphs>69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Proxima Nova</vt:lpstr>
      <vt:lpstr>Proxima Nova Light</vt:lpstr>
      <vt:lpstr>Office Theme</vt:lpstr>
      <vt:lpstr>FINDING YOUR VOICE </vt:lpstr>
      <vt:lpstr>AUTHENTIC COMMUNICATION </vt:lpstr>
      <vt:lpstr>WHAT DEFINES AN AUTHENTIC COMMUNICATOR? </vt:lpstr>
      <vt:lpstr>HOW TO FIND YOUR AUTHENTIC SELF</vt:lpstr>
      <vt:lpstr>INSPIRATION </vt:lpstr>
      <vt:lpstr>COMMUNICATION INITIATIVES </vt:lpstr>
      <vt:lpstr>FINDING YOUR VOICE </vt:lpstr>
      <vt:lpstr>APPLYING BODY LANGUAGE </vt:lpstr>
      <vt:lpstr>TELLING YOUR STORY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Your Voice </dc:title>
  <dc:creator>Susie Henkel</dc:creator>
  <cp:lastModifiedBy>Susie Henkel</cp:lastModifiedBy>
  <cp:revision>13</cp:revision>
  <dcterms:created xsi:type="dcterms:W3CDTF">2020-01-06T16:52:25Z</dcterms:created>
  <dcterms:modified xsi:type="dcterms:W3CDTF">2022-01-07T18:47:39Z</dcterms:modified>
</cp:coreProperties>
</file>